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6393fe46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6393fe46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Times New Roman"/>
                <a:ea typeface="Times New Roman"/>
                <a:cs typeface="Times New Roman"/>
                <a:sym typeface="Times New Roman"/>
              </a:rPr>
              <a:t>Abby </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one looks at just the 1st type of the pokemon. It removes the 2nd target column that has the secondary type of the pokemon. This would make it easier for the classifier since it would just have to classify the pokemon into 1 type instead of 2</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2 removes all the pokemon that have a second type. About half the </a:t>
            </a:r>
            <a:r>
              <a:rPr lang="en" sz="1400">
                <a:solidFill>
                  <a:srgbClr val="595959"/>
                </a:solidFill>
                <a:latin typeface="Times New Roman"/>
                <a:ea typeface="Times New Roman"/>
                <a:cs typeface="Times New Roman"/>
                <a:sym typeface="Times New Roman"/>
              </a:rPr>
              <a:t>pokemon</a:t>
            </a:r>
            <a:r>
              <a:rPr lang="en" sz="1400">
                <a:solidFill>
                  <a:srgbClr val="595959"/>
                </a:solidFill>
                <a:latin typeface="Times New Roman"/>
                <a:ea typeface="Times New Roman"/>
                <a:cs typeface="Times New Roman"/>
                <a:sym typeface="Times New Roman"/>
              </a:rPr>
              <a:t> in our dataset had a second type, so our code removed 552 pokemon. This would make it easier for the classifier since it does not have to deal with pokemons with 2 types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Dataset 3 duplicated the data set. So basically instead of having the secondary type of the pokemon in a second target column, it added it into another row, which added 552 more rows of the pokemon who have a second type</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This dataset was the most inaccurate since it confuses the classifier since there are 2 rows of the same pokemon with the same stats that could have 2 different class labels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We then made a numerical and categorical version for each of the 3 datasets</a:t>
            </a:r>
            <a:endParaRPr sz="1400">
              <a:solidFill>
                <a:srgbClr val="595959"/>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595959"/>
              </a:buClr>
              <a:buSzPts val="1400"/>
              <a:buFont typeface="Times New Roman"/>
              <a:buChar char="-"/>
            </a:pPr>
            <a:r>
              <a:rPr lang="en" sz="1400">
                <a:solidFill>
                  <a:srgbClr val="595959"/>
                </a:solidFill>
                <a:latin typeface="Times New Roman"/>
                <a:ea typeface="Times New Roman"/>
                <a:cs typeface="Times New Roman"/>
                <a:sym typeface="Times New Roman"/>
              </a:rPr>
              <a:t>And we ultimately ended up with 6 different kinds of datasets</a:t>
            </a:r>
            <a:endParaRPr sz="1400">
              <a:solidFill>
                <a:srgbClr val="595959"/>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6393fe468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6393fe468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400">
                <a:latin typeface="Times New Roman"/>
                <a:ea typeface="Times New Roman"/>
                <a:cs typeface="Times New Roman"/>
                <a:sym typeface="Times New Roman"/>
              </a:rPr>
              <a:t>Height before outliers were removed</a:t>
            </a:r>
            <a:endParaRPr sz="14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6393fe468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6393fe468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6393fe46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6393fe46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Mir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6393fe468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6393fe468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02124"/>
              </a:buClr>
              <a:buSzPts val="1100"/>
              <a:buChar char="-"/>
            </a:pPr>
            <a:r>
              <a:rPr lang="en">
                <a:solidFill>
                  <a:srgbClr val="202124"/>
                </a:solidFill>
                <a:highlight>
                  <a:srgbClr val="FFFFFF"/>
                </a:highlight>
              </a:rPr>
              <a:t>Mir</a:t>
            </a:r>
            <a:endParaRPr>
              <a:solidFill>
                <a:srgbClr val="202124"/>
              </a:solidFill>
              <a:highlight>
                <a:srgbClr val="FFFFFF"/>
              </a:highlight>
            </a:endParaRPr>
          </a:p>
          <a:p>
            <a:pPr indent="-298450" lvl="0" marL="457200" rtl="0" algn="l">
              <a:lnSpc>
                <a:spcPct val="115000"/>
              </a:lnSpc>
              <a:spcBef>
                <a:spcPts val="0"/>
              </a:spcBef>
              <a:spcAft>
                <a:spcPts val="0"/>
              </a:spcAft>
              <a:buClr>
                <a:srgbClr val="202124"/>
              </a:buClr>
              <a:buSzPts val="1100"/>
              <a:buChar char="-"/>
            </a:pPr>
            <a:r>
              <a:rPr lang="en">
                <a:solidFill>
                  <a:srgbClr val="202124"/>
                </a:solidFill>
                <a:highlight>
                  <a:srgbClr val="FFFFFF"/>
                </a:highlight>
              </a:rPr>
              <a:t>The only outlier in terms of stats and height Eternatus’ Eternamax form with almost double the total points as the second-highest pokemon and with a whopping height of 100 meters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8da96cc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8da96cc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8da96cc7e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8da96cc7e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393fe468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393fe468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different classifiers are more effective on either continuous or categorical data, we found that in general it was more accurate in the B data sets</a:t>
            </a:r>
            <a:endParaRPr/>
          </a:p>
          <a:p>
            <a:pPr indent="0" lvl="0" marL="0" rtl="0" algn="l">
              <a:spcBef>
                <a:spcPts val="0"/>
              </a:spcBef>
              <a:spcAft>
                <a:spcPts val="0"/>
              </a:spcAft>
              <a:buNone/>
            </a:pPr>
            <a:r>
              <a:rPr lang="en"/>
              <a:t>We decided to used these top three for further optimization and for our ensemble step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8de4ac5cf_5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8de4ac5cf_5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298450" lvl="0" marL="457200" rtl="0" algn="l">
              <a:spcBef>
                <a:spcPts val="0"/>
              </a:spcBef>
              <a:spcAft>
                <a:spcPts val="0"/>
              </a:spcAft>
              <a:buSzPts val="1100"/>
              <a:buChar char="-"/>
            </a:pPr>
            <a:r>
              <a:rPr lang="en"/>
              <a:t>At first, we wanted to find the strongest pokemon, but then decided that we wouldn’t need a classifier for that since the pokemon’s stats are already given</a:t>
            </a:r>
            <a:endParaRPr/>
          </a:p>
          <a:p>
            <a:pPr indent="-298450" lvl="0" marL="457200" rtl="0" algn="l">
              <a:spcBef>
                <a:spcPts val="0"/>
              </a:spcBef>
              <a:spcAft>
                <a:spcPts val="0"/>
              </a:spcAft>
              <a:buSzPts val="1100"/>
              <a:buChar char="-"/>
            </a:pPr>
            <a:r>
              <a:rPr lang="en"/>
              <a:t>We </a:t>
            </a:r>
            <a:r>
              <a:rPr lang="en"/>
              <a:t>previously</a:t>
            </a:r>
            <a:r>
              <a:rPr lang="en"/>
              <a:t> wanted to duplicate the pokemon w/ two types, but then realized that it would decrease the accur</a:t>
            </a:r>
            <a:r>
              <a:rPr lang="en"/>
              <a:t>acy of the classifier because there would be two of the same pokemon sometimes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8da96cc7e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8da96cc7e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a:p>
            <a:pPr indent="-298450" lvl="0" marL="457200" rtl="0" algn="l">
              <a:spcBef>
                <a:spcPts val="0"/>
              </a:spcBef>
              <a:spcAft>
                <a:spcPts val="0"/>
              </a:spcAft>
              <a:buSzPts val="1100"/>
              <a:buChar char="-"/>
            </a:pPr>
            <a:r>
              <a:rPr lang="en"/>
              <a:t>So since our dataset had a class label, we were doing supervised learning and picked three kinds of </a:t>
            </a:r>
            <a:r>
              <a:rPr lang="en"/>
              <a:t>classifiers</a:t>
            </a:r>
            <a:r>
              <a:rPr lang="en"/>
              <a:t>, naive bayes, decision tree, and K nearest neighbors to work 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8de4ac5cf_5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8de4ac5cf_5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Given we are in the pokemon world, data on pokemon is not given, it is discovered through studying the pokemon.</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There are many ways to study different features of pokemon such as their egg cycle by measuring how long it takes for them to hatch, but studying for their types may be more difficult.</a:t>
            </a:r>
            <a:endParaRPr sz="1400">
              <a:solidFill>
                <a:srgbClr val="595959"/>
              </a:solidFill>
              <a:latin typeface="Verdana"/>
              <a:ea typeface="Verdana"/>
              <a:cs typeface="Verdana"/>
              <a:sym typeface="Verdana"/>
            </a:endParaRPr>
          </a:p>
          <a:p>
            <a:pPr indent="0" lvl="0" marL="0" rtl="0" algn="l">
              <a:lnSpc>
                <a:spcPct val="115000"/>
              </a:lnSpc>
              <a:spcBef>
                <a:spcPts val="1200"/>
              </a:spcBef>
              <a:spcAft>
                <a:spcPts val="1200"/>
              </a:spcAft>
              <a:buNone/>
            </a:pPr>
            <a:r>
              <a:rPr b="1" lang="en" sz="3000">
                <a:solidFill>
                  <a:srgbClr val="595959"/>
                </a:solidFill>
                <a:latin typeface="Verdana"/>
                <a:ea typeface="Verdana"/>
                <a:cs typeface="Verdana"/>
                <a:sym typeface="Verdana"/>
              </a:rPr>
              <a:t>Yuet</a:t>
            </a:r>
            <a:endParaRPr b="1" sz="3000">
              <a:solidFill>
                <a:srgbClr val="595959"/>
              </a:solidFill>
              <a:latin typeface="Verdana"/>
              <a:ea typeface="Verdana"/>
              <a:cs typeface="Verdana"/>
              <a:sym typeface="Verdan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8da96cc7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8da96cc7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8da96cc7e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8da96cc7e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Tanvir</a:t>
            </a:r>
            <a:endParaRPr/>
          </a:p>
          <a:p>
            <a:pPr indent="0" lvl="0" marL="457200" rtl="0" algn="l">
              <a:lnSpc>
                <a:spcPct val="115000"/>
              </a:lnSpc>
              <a:spcBef>
                <a:spcPts val="1200"/>
              </a:spcBef>
              <a:spcAft>
                <a:spcPts val="1200"/>
              </a:spcAft>
              <a:buNone/>
            </a:pPr>
            <a:r>
              <a:rPr lang="en"/>
              <a:t>This was one of the worst in terms of accuracy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8da96cc7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8da96cc7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8da96cc7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8da96cc7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8de4ac5c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8de4ac5c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Abby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classifier we tried was the decision tree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built the tree using cross validation with either entropy as the criterion or the default gini</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8de4ac5c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8de4ac5c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a:p>
            <a:pPr indent="-298450" lvl="0" marL="457200" rtl="0" algn="l">
              <a:spcBef>
                <a:spcPts val="0"/>
              </a:spcBef>
              <a:spcAft>
                <a:spcPts val="0"/>
              </a:spcAft>
              <a:buSzPts val="1100"/>
              <a:buChar char="-"/>
            </a:pPr>
            <a:r>
              <a:rPr lang="en"/>
              <a:t>We found that the gini tree had a higher accuracy than building the tree with entropy. </a:t>
            </a:r>
            <a:endParaRPr/>
          </a:p>
          <a:p>
            <a:pPr indent="-298450" lvl="0" marL="457200" rtl="0" algn="l">
              <a:spcBef>
                <a:spcPts val="0"/>
              </a:spcBef>
              <a:spcAft>
                <a:spcPts val="0"/>
              </a:spcAft>
              <a:buSzPts val="1100"/>
              <a:buChar char="-"/>
            </a:pPr>
            <a:r>
              <a:rPr lang="en"/>
              <a:t>As mentioned before, the B (categorical versions) generally had a higher accuracy than the a</a:t>
            </a:r>
            <a:endParaRPr/>
          </a:p>
          <a:p>
            <a:pPr indent="-298450" lvl="0" marL="457200" rtl="0" algn="l">
              <a:spcBef>
                <a:spcPts val="0"/>
              </a:spcBef>
              <a:spcAft>
                <a:spcPts val="0"/>
              </a:spcAft>
              <a:buSzPts val="1100"/>
              <a:buChar char="-"/>
            </a:pPr>
            <a:r>
              <a:rPr lang="en"/>
              <a:t>Since we built the tree used sklearn package, we made the categorical data binary and then built the tree using that dataset</a:t>
            </a:r>
            <a:endParaRPr/>
          </a:p>
          <a:p>
            <a:pPr indent="-298450" lvl="0" marL="457200" rtl="0" algn="l">
              <a:spcBef>
                <a:spcPts val="0"/>
              </a:spcBef>
              <a:spcAft>
                <a:spcPts val="0"/>
              </a:spcAft>
              <a:buSzPts val="1100"/>
              <a:buChar char="-"/>
            </a:pPr>
            <a:r>
              <a:rPr lang="en"/>
              <a:t>1b had an accuracy of .47 which although is low, it was still the most accurate</a:t>
            </a:r>
            <a:endParaRPr/>
          </a:p>
          <a:p>
            <a:pPr indent="-298450" lvl="0" marL="457200" rtl="0" algn="l">
              <a:spcBef>
                <a:spcPts val="0"/>
              </a:spcBef>
              <a:spcAft>
                <a:spcPts val="0"/>
              </a:spcAft>
              <a:buSzPts val="1100"/>
              <a:buChar char="-"/>
            </a:pPr>
            <a:r>
              <a:rPr lang="en"/>
              <a:t>You can see in the confusion matrix heatmaps that that some of the types that were more </a:t>
            </a:r>
            <a:r>
              <a:rPr lang="en"/>
              <a:t>accurately</a:t>
            </a:r>
            <a:r>
              <a:rPr lang="en"/>
              <a:t> labeled are grass and electric</a:t>
            </a:r>
            <a:endParaRPr/>
          </a:p>
          <a:p>
            <a:pPr indent="-298450" lvl="0" marL="457200" rtl="0" algn="l">
              <a:spcBef>
                <a:spcPts val="0"/>
              </a:spcBef>
              <a:spcAft>
                <a:spcPts val="0"/>
              </a:spcAft>
              <a:buSzPts val="1100"/>
              <a:buChar char="-"/>
            </a:pPr>
            <a:r>
              <a:rPr lang="en"/>
              <a:t>Some of the ones that were less accurate were water and fire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6393fe468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6393fe46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a:t>
            </a:r>
            <a:endParaRPr/>
          </a:p>
          <a:p>
            <a:pPr indent="-298450" lvl="0" marL="457200" rtl="0" algn="l">
              <a:spcBef>
                <a:spcPts val="0"/>
              </a:spcBef>
              <a:spcAft>
                <a:spcPts val="0"/>
              </a:spcAft>
              <a:buSzPts val="1100"/>
              <a:buChar char="-"/>
            </a:pPr>
            <a:r>
              <a:rPr lang="en"/>
              <a:t>This is the tree for dataset 1b. After manipulating the parameters, a max_depth of 12 and a min leaf sample of 6 was the most accurate. It was still low with .47 % accuracy using chi squared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8da96cc7e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8da96cc7e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is an example of one of the trees built with entropy for dataset 1b</a:t>
            </a:r>
            <a:endParaRPr/>
          </a:p>
          <a:p>
            <a:pPr indent="-298450" lvl="0" marL="457200" rtl="0" algn="l">
              <a:spcBef>
                <a:spcPts val="0"/>
              </a:spcBef>
              <a:spcAft>
                <a:spcPts val="0"/>
              </a:spcAft>
              <a:buSzPts val="1100"/>
              <a:buChar char="-"/>
            </a:pPr>
            <a:r>
              <a:rPr lang="en"/>
              <a:t>Although it is easier to visualize with depth of 7 less accurate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8de4ac5c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8de4ac5c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8da96cc7e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8da96cc7e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6393fe46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6393fe46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off, what are types? They are just the elements of a pokemon. A charmander is a fire type, a bulbasaur a grass type, a squirtle a water type, etc.</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b="1" lang="en" sz="3000">
                <a:solidFill>
                  <a:srgbClr val="595959"/>
                </a:solidFill>
                <a:latin typeface="Verdana"/>
                <a:ea typeface="Verdana"/>
                <a:cs typeface="Verdana"/>
                <a:sym typeface="Verdana"/>
              </a:rPr>
              <a:t>Yuet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8de4ac5c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8de4ac5c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8de4ac5c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8de4ac5c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8da96cc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8da96cc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8de4ac5cf_5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8de4ac5cf_5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6393fe468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6393fe468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Tanvir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8de4ac5cf_5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8de4ac5cf_5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6393fe468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6393fe46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8de4ac5cf_5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8de4ac5cf_5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This method to studying pokemon types could be ethically problematic as it requires attacking the pokemon with moves that would harm it super effectively.</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Pokemon rights activists claim this controversial research method is akin to pokemon abuse and torture.</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lang="en" sz="1400">
                <a:solidFill>
                  <a:srgbClr val="595959"/>
                </a:solidFill>
                <a:latin typeface="Verdana"/>
                <a:ea typeface="Verdana"/>
                <a:cs typeface="Verdana"/>
                <a:sym typeface="Verdana"/>
              </a:rPr>
              <a:t>Using a classifier could help guide researchers to the right direction in deducing a pokemon’s type while also keeping the pokemon in an environment that is safe and healthy.</a:t>
            </a:r>
            <a:endParaRPr sz="1400">
              <a:solidFill>
                <a:srgbClr val="595959"/>
              </a:solidFill>
              <a:latin typeface="Verdana"/>
              <a:ea typeface="Verdana"/>
              <a:cs typeface="Verdana"/>
              <a:sym typeface="Verdana"/>
            </a:endParaRPr>
          </a:p>
          <a:p>
            <a:pPr indent="-317500" lvl="1" marL="914400" rtl="0" algn="l">
              <a:lnSpc>
                <a:spcPct val="115000"/>
              </a:lnSpc>
              <a:spcBef>
                <a:spcPts val="0"/>
              </a:spcBef>
              <a:spcAft>
                <a:spcPts val="0"/>
              </a:spcAft>
              <a:buClr>
                <a:srgbClr val="595959"/>
              </a:buClr>
              <a:buSzPts val="1400"/>
              <a:buFont typeface="Verdana"/>
              <a:buChar char="-"/>
            </a:pPr>
            <a:r>
              <a:rPr b="1" lang="en" sz="3000">
                <a:solidFill>
                  <a:srgbClr val="595959"/>
                </a:solidFill>
                <a:latin typeface="Verdana"/>
                <a:ea typeface="Verdana"/>
                <a:cs typeface="Verdana"/>
                <a:sym typeface="Verdana"/>
              </a:rPr>
              <a:t>Yuet</a:t>
            </a:r>
            <a:endParaRPr sz="1400">
              <a:solidFill>
                <a:srgbClr val="595959"/>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8de4ac5cf_5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8de4ac5cf_5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wanted to make a </a:t>
            </a:r>
            <a:r>
              <a:rPr lang="en"/>
              <a:t>classifier</a:t>
            </a:r>
            <a:r>
              <a:rPr lang="en"/>
              <a:t> that can predict the type of a Pokemon based on other stats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Using the classifier approach can speed up the process in which we are able to find the type of a Pokemon and this will serve to narrow down how to research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It can also prevent unethical approaches to collect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6393fe46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6393fe468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Battle Stats = the stats of the pokemon</a:t>
            </a:r>
            <a:endParaRPr/>
          </a:p>
          <a:p>
            <a:pPr indent="-298450" lvl="0" marL="457200" rtl="0" algn="l">
              <a:spcBef>
                <a:spcPts val="0"/>
              </a:spcBef>
              <a:spcAft>
                <a:spcPts val="0"/>
              </a:spcAft>
              <a:buSzPts val="1100"/>
              <a:buChar char="-"/>
            </a:pPr>
            <a:r>
              <a:rPr lang="en"/>
              <a:t>Egg groups = what egg type the egg is (grass, human-like, mineral)</a:t>
            </a:r>
            <a:endParaRPr/>
          </a:p>
          <a:p>
            <a:pPr indent="-298450" lvl="0" marL="457200" rtl="0" algn="l">
              <a:spcBef>
                <a:spcPts val="0"/>
              </a:spcBef>
              <a:spcAft>
                <a:spcPts val="0"/>
              </a:spcAft>
              <a:buSzPts val="1100"/>
              <a:buChar char="-"/>
            </a:pPr>
            <a:r>
              <a:rPr lang="en"/>
              <a:t>Types = the type of pokemon, which reflects on other attributes such as what it is powerful against, also our target column</a:t>
            </a:r>
            <a:endParaRPr/>
          </a:p>
          <a:p>
            <a:pPr indent="-298450" lvl="0" marL="457200" rtl="0" algn="l">
              <a:spcBef>
                <a:spcPts val="0"/>
              </a:spcBef>
              <a:spcAft>
                <a:spcPts val="0"/>
              </a:spcAft>
              <a:buSzPts val="1100"/>
              <a:buChar char="-"/>
            </a:pPr>
            <a:r>
              <a:rPr lang="en"/>
              <a:t>Height and weight = the height and weight of each Pokemon</a:t>
            </a:r>
            <a:endParaRPr/>
          </a:p>
          <a:p>
            <a:pPr indent="-298450" lvl="0" marL="457200" rtl="0" algn="l">
              <a:spcBef>
                <a:spcPts val="0"/>
              </a:spcBef>
              <a:spcAft>
                <a:spcPts val="0"/>
              </a:spcAft>
              <a:buSzPts val="1100"/>
              <a:buChar char="-"/>
            </a:pPr>
            <a:r>
              <a:rPr lang="en"/>
              <a:t>Legendary Status = legendary, normal, mythical</a:t>
            </a:r>
            <a:endParaRPr/>
          </a:p>
          <a:p>
            <a:pPr indent="-298450" lvl="0" marL="457200" rtl="0" algn="l">
              <a:spcBef>
                <a:spcPts val="0"/>
              </a:spcBef>
              <a:spcAft>
                <a:spcPts val="0"/>
              </a:spcAft>
              <a:buSzPts val="1100"/>
              <a:buChar char="-"/>
            </a:pPr>
            <a:r>
              <a:rPr lang="en"/>
              <a:t>Species = fam the pokemon belongs to</a:t>
            </a:r>
            <a:endParaRPr/>
          </a:p>
          <a:p>
            <a:pPr indent="-298450" lvl="0" marL="457200" rtl="0" algn="l">
              <a:spcBef>
                <a:spcPts val="0"/>
              </a:spcBef>
              <a:spcAft>
                <a:spcPts val="0"/>
              </a:spcAft>
              <a:buSzPts val="1100"/>
              <a:buChar char="-"/>
            </a:pPr>
            <a:r>
              <a:rPr lang="en"/>
              <a:t>Abilities = What the Pokemon can do</a:t>
            </a:r>
            <a:endParaRPr/>
          </a:p>
          <a:p>
            <a:pPr indent="-298450" lvl="0" marL="457200" rtl="0" algn="l">
              <a:spcBef>
                <a:spcPts val="0"/>
              </a:spcBef>
              <a:spcAft>
                <a:spcPts val="0"/>
              </a:spcAft>
              <a:buSzPts val="1100"/>
              <a:buChar char="-"/>
            </a:pPr>
            <a:r>
              <a:rPr lang="en"/>
              <a:t>Catch rate = how often Pokemon trainers catch them</a:t>
            </a:r>
            <a:endParaRPr/>
          </a:p>
          <a:p>
            <a:pPr indent="-298450" lvl="0" marL="457200" rtl="0" algn="l">
              <a:spcBef>
                <a:spcPts val="0"/>
              </a:spcBef>
              <a:spcAft>
                <a:spcPts val="0"/>
              </a:spcAft>
              <a:buSzPts val="1100"/>
              <a:buChar char="-"/>
            </a:pPr>
            <a:r>
              <a:rPr lang="en"/>
              <a:t>Friend = how friendly a pokemon 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8da96cc7e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8da96cc7e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Pokedex_number, name, german, japanese, abilities all unique or too many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 Friendship because it was the same for most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Generation doesn’t help bc it shows which game a Pokemon is from, but every pokemon game has a variety of Pokemon, so this was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Percentage Male b/c several were missing data and we didn’t know if it meant the pokemon was female or non binary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Against stats - it makes it too obvious as to which type the Pokemon is, since Pokemon type gives them a direct advantage against some other types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8de4ac5cf_5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8de4ac5cf_5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8da96cc7e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8da96cc7e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Abby </a:t>
            </a:r>
            <a:endParaRPr/>
          </a:p>
          <a:p>
            <a:pPr indent="-298450" lvl="0" marL="457200" rtl="0" algn="l">
              <a:lnSpc>
                <a:spcPct val="115000"/>
              </a:lnSpc>
              <a:spcBef>
                <a:spcPts val="0"/>
              </a:spcBef>
              <a:spcAft>
                <a:spcPts val="0"/>
              </a:spcAft>
              <a:buSzPts val="1100"/>
              <a:buChar char="-"/>
            </a:pPr>
            <a:r>
              <a:rPr lang="en"/>
              <a:t>So as we just saw, there are two target columns: a type 1 and type 2</a:t>
            </a:r>
            <a:endParaRPr/>
          </a:p>
          <a:p>
            <a:pPr indent="-298450" lvl="0" marL="457200" rtl="0" algn="l">
              <a:lnSpc>
                <a:spcPct val="115000"/>
              </a:lnSpc>
              <a:spcBef>
                <a:spcPts val="0"/>
              </a:spcBef>
              <a:spcAft>
                <a:spcPts val="0"/>
              </a:spcAft>
              <a:buSzPts val="1100"/>
              <a:buChar char="-"/>
            </a:pPr>
            <a:r>
              <a:rPr lang="en"/>
              <a:t>Basically what this shows is that a pokemon can have two types, such as flying and also grass</a:t>
            </a:r>
            <a:endParaRPr/>
          </a:p>
          <a:p>
            <a:pPr indent="-298450" lvl="0" marL="457200" rtl="0" algn="l">
              <a:lnSpc>
                <a:spcPct val="115000"/>
              </a:lnSpc>
              <a:spcBef>
                <a:spcPts val="0"/>
              </a:spcBef>
              <a:spcAft>
                <a:spcPts val="0"/>
              </a:spcAft>
              <a:buSzPts val="1100"/>
              <a:buChar char="-"/>
            </a:pPr>
            <a:r>
              <a:rPr lang="en"/>
              <a:t>So this was an issue in our dataset because then we have two columns of class labels. This was a problem because 1 pokemon could have two different class labels</a:t>
            </a:r>
            <a:endParaRPr/>
          </a:p>
          <a:p>
            <a:pPr indent="-298450" lvl="0" marL="457200" rtl="0" algn="l">
              <a:lnSpc>
                <a:spcPct val="115000"/>
              </a:lnSpc>
              <a:spcBef>
                <a:spcPts val="0"/>
              </a:spcBef>
              <a:spcAft>
                <a:spcPts val="0"/>
              </a:spcAft>
              <a:buSzPts val="1100"/>
              <a:buChar char="-"/>
            </a:pPr>
            <a:r>
              <a:rPr lang="en"/>
              <a:t>Our solution to this problem was to create three different datasets from the original dataset to deal with this problem, and then test each </a:t>
            </a:r>
            <a:r>
              <a:rPr lang="en"/>
              <a:t>classifier</a:t>
            </a:r>
            <a:r>
              <a:rPr lang="en"/>
              <a:t> on each different dataset to see which has better performance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Verdana"/>
              <a:buNone/>
              <a:defRPr>
                <a:latin typeface="Verdana"/>
                <a:ea typeface="Verdana"/>
                <a:cs typeface="Verdana"/>
                <a:sym typeface="Verdan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Verdana"/>
              <a:buChar char="●"/>
              <a:defRPr>
                <a:latin typeface="Verdana"/>
                <a:ea typeface="Verdana"/>
                <a:cs typeface="Verdana"/>
                <a:sym typeface="Verdana"/>
              </a:defRPr>
            </a:lvl1pPr>
            <a:lvl2pPr indent="-317500" lvl="1" marL="914400">
              <a:spcBef>
                <a:spcPts val="0"/>
              </a:spcBef>
              <a:spcAft>
                <a:spcPts val="0"/>
              </a:spcAft>
              <a:buSzPts val="1400"/>
              <a:buFont typeface="Verdana"/>
              <a:buChar char="○"/>
              <a:defRPr>
                <a:latin typeface="Verdana"/>
                <a:ea typeface="Verdana"/>
                <a:cs typeface="Verdana"/>
                <a:sym typeface="Verdana"/>
              </a:defRPr>
            </a:lvl2pPr>
            <a:lvl3pPr indent="-317500" lvl="2" marL="1371600">
              <a:spcBef>
                <a:spcPts val="0"/>
              </a:spcBef>
              <a:spcAft>
                <a:spcPts val="0"/>
              </a:spcAft>
              <a:buSzPts val="1400"/>
              <a:buFont typeface="Verdana"/>
              <a:buChar char="■"/>
              <a:defRPr>
                <a:latin typeface="Verdana"/>
                <a:ea typeface="Verdana"/>
                <a:cs typeface="Verdana"/>
                <a:sym typeface="Verdana"/>
              </a:defRPr>
            </a:lvl3pPr>
            <a:lvl4pPr indent="-317500" lvl="3" marL="1828800">
              <a:spcBef>
                <a:spcPts val="0"/>
              </a:spcBef>
              <a:spcAft>
                <a:spcPts val="0"/>
              </a:spcAft>
              <a:buSzPts val="1400"/>
              <a:buFont typeface="Verdana"/>
              <a:buChar char="●"/>
              <a:defRPr>
                <a:latin typeface="Verdana"/>
                <a:ea typeface="Verdana"/>
                <a:cs typeface="Verdana"/>
                <a:sym typeface="Verdana"/>
              </a:defRPr>
            </a:lvl4pPr>
            <a:lvl5pPr indent="-317500" lvl="4" marL="2286000">
              <a:spcBef>
                <a:spcPts val="0"/>
              </a:spcBef>
              <a:spcAft>
                <a:spcPts val="0"/>
              </a:spcAft>
              <a:buSzPts val="1400"/>
              <a:buFont typeface="Verdana"/>
              <a:buChar char="○"/>
              <a:defRPr>
                <a:latin typeface="Verdana"/>
                <a:ea typeface="Verdana"/>
                <a:cs typeface="Verdana"/>
                <a:sym typeface="Verdana"/>
              </a:defRPr>
            </a:lvl5pPr>
            <a:lvl6pPr indent="-317500" lvl="5" marL="2743200">
              <a:spcBef>
                <a:spcPts val="0"/>
              </a:spcBef>
              <a:spcAft>
                <a:spcPts val="0"/>
              </a:spcAft>
              <a:buSzPts val="1400"/>
              <a:buFont typeface="Verdana"/>
              <a:buChar char="■"/>
              <a:defRPr>
                <a:latin typeface="Verdana"/>
                <a:ea typeface="Verdana"/>
                <a:cs typeface="Verdana"/>
                <a:sym typeface="Verdana"/>
              </a:defRPr>
            </a:lvl6pPr>
            <a:lvl7pPr indent="-317500" lvl="6" marL="3200400">
              <a:spcBef>
                <a:spcPts val="0"/>
              </a:spcBef>
              <a:spcAft>
                <a:spcPts val="0"/>
              </a:spcAft>
              <a:buSzPts val="1400"/>
              <a:buFont typeface="Verdana"/>
              <a:buChar char="●"/>
              <a:defRPr>
                <a:latin typeface="Verdana"/>
                <a:ea typeface="Verdana"/>
                <a:cs typeface="Verdana"/>
                <a:sym typeface="Verdana"/>
              </a:defRPr>
            </a:lvl7pPr>
            <a:lvl8pPr indent="-317500" lvl="7" marL="3657600">
              <a:spcBef>
                <a:spcPts val="0"/>
              </a:spcBef>
              <a:spcAft>
                <a:spcPts val="0"/>
              </a:spcAft>
              <a:buSzPts val="1400"/>
              <a:buFont typeface="Verdana"/>
              <a:buChar char="○"/>
              <a:defRPr>
                <a:latin typeface="Verdana"/>
                <a:ea typeface="Verdana"/>
                <a:cs typeface="Verdana"/>
                <a:sym typeface="Verdana"/>
              </a:defRPr>
            </a:lvl8pPr>
            <a:lvl9pPr indent="-317500" lvl="8" marL="4114800">
              <a:spcBef>
                <a:spcPts val="0"/>
              </a:spcBef>
              <a:spcAft>
                <a:spcPts val="0"/>
              </a:spcAft>
              <a:buSzPts val="1400"/>
              <a:buFont typeface="Verdana"/>
              <a:buChar char="■"/>
              <a:defRPr>
                <a:latin typeface="Verdana"/>
                <a:ea typeface="Verdana"/>
                <a:cs typeface="Verdana"/>
                <a:sym typeface="Verdana"/>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a:solidFill>
                  <a:schemeClr val="dk1"/>
                </a:solidFill>
                <a:latin typeface="Roboto Mono"/>
                <a:ea typeface="Roboto Mono"/>
                <a:cs typeface="Roboto Mono"/>
                <a:sym typeface="Roboto Mon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indent="-317500" lvl="1" marL="9144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2pPr>
            <a:lvl3pPr indent="-317500" lvl="2" marL="13716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3pPr>
            <a:lvl4pPr indent="-317500" lvl="3" marL="18288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4pPr>
            <a:lvl5pPr indent="-317500" lvl="4" marL="22860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5pPr>
            <a:lvl6pPr indent="-317500" lvl="5" marL="27432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6pPr>
            <a:lvl7pPr indent="-317500" lvl="6" marL="32004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7pPr>
            <a:lvl8pPr indent="-317500" lvl="7" marL="36576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8pPr>
            <a:lvl9pPr indent="-317500" lvl="8" marL="41148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46.png"/><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8" y="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Pokemon </a:t>
            </a:r>
            <a:endParaRPr/>
          </a:p>
          <a:p>
            <a:pPr indent="0" lvl="0" marL="0" rtl="0" algn="l">
              <a:spcBef>
                <a:spcPts val="0"/>
              </a:spcBef>
              <a:spcAft>
                <a:spcPts val="0"/>
              </a:spcAft>
              <a:buNone/>
            </a:pPr>
            <a:r>
              <a:rPr lang="en"/>
              <a:t>Classifier </a:t>
            </a:r>
            <a:endParaRPr/>
          </a:p>
        </p:txBody>
      </p:sp>
      <p:sp>
        <p:nvSpPr>
          <p:cNvPr id="55" name="Google Shape;55;p13"/>
          <p:cNvSpPr txBox="1"/>
          <p:nvPr>
            <p:ph idx="1" type="subTitle"/>
          </p:nvPr>
        </p:nvSpPr>
        <p:spPr>
          <a:xfrm>
            <a:off x="3222600" y="3786700"/>
            <a:ext cx="59214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t>Yuet Ho, Tanvir Ahmed, Mir Shahiduzzaman, Abigail Fontana, Ari Markos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Data Sets</a:t>
            </a:r>
            <a:endParaRPr/>
          </a:p>
        </p:txBody>
      </p:sp>
      <p:sp>
        <p:nvSpPr>
          <p:cNvPr id="118" name="Google Shape;118;p22"/>
          <p:cNvSpPr txBox="1"/>
          <p:nvPr>
            <p:ph idx="1" type="body"/>
          </p:nvPr>
        </p:nvSpPr>
        <p:spPr>
          <a:xfrm>
            <a:off x="311700" y="883000"/>
            <a:ext cx="8520600" cy="3976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en"/>
              <a:t>DF1: Only look at type_1 of pokemon</a:t>
            </a:r>
            <a:endParaRPr/>
          </a:p>
          <a:p>
            <a:pPr indent="-317500" lvl="1" marL="914400" rtl="0" algn="l">
              <a:spcBef>
                <a:spcPts val="0"/>
              </a:spcBef>
              <a:spcAft>
                <a:spcPts val="0"/>
              </a:spcAft>
              <a:buSzPts val="1400"/>
              <a:buAutoNum type="alphaLcPeriod"/>
            </a:pPr>
            <a:r>
              <a:rPr lang="en"/>
              <a:t>Removes 1 column (containing secondary type of pokemon)</a:t>
            </a:r>
            <a:endParaRPr/>
          </a:p>
          <a:p>
            <a:pPr indent="-342900" lvl="0" marL="457200" rtl="0" algn="l">
              <a:spcBef>
                <a:spcPts val="0"/>
              </a:spcBef>
              <a:spcAft>
                <a:spcPts val="0"/>
              </a:spcAft>
              <a:buSzPts val="1800"/>
              <a:buAutoNum type="arabicPeriod"/>
            </a:pPr>
            <a:r>
              <a:rPr lang="en"/>
              <a:t>DF2: Remove all pokemon that have a second type</a:t>
            </a:r>
            <a:endParaRPr/>
          </a:p>
          <a:p>
            <a:pPr indent="-317500" lvl="1" marL="914400" rtl="0" algn="l">
              <a:spcBef>
                <a:spcPts val="0"/>
              </a:spcBef>
              <a:spcAft>
                <a:spcPts val="0"/>
              </a:spcAft>
              <a:buSzPts val="1400"/>
              <a:buAutoNum type="alphaLcPeriod"/>
            </a:pPr>
            <a:r>
              <a:rPr lang="en"/>
              <a:t>Removes 552 pokemon</a:t>
            </a:r>
            <a:endParaRPr/>
          </a:p>
          <a:p>
            <a:pPr indent="-342900" lvl="0" marL="457200" rtl="0" algn="l">
              <a:spcBef>
                <a:spcPts val="0"/>
              </a:spcBef>
              <a:spcAft>
                <a:spcPts val="0"/>
              </a:spcAft>
              <a:buSzPts val="1800"/>
              <a:buAutoNum type="arabicPeriod"/>
            </a:pPr>
            <a:r>
              <a:rPr lang="en"/>
              <a:t>DF3: Duplicate data</a:t>
            </a:r>
            <a:endParaRPr/>
          </a:p>
          <a:p>
            <a:pPr indent="-317500" lvl="1" marL="914400" rtl="0" algn="l">
              <a:spcBef>
                <a:spcPts val="0"/>
              </a:spcBef>
              <a:spcAft>
                <a:spcPts val="0"/>
              </a:spcAft>
              <a:buSzPts val="1400"/>
              <a:buAutoNum type="alphaLcPeriod"/>
            </a:pPr>
            <a:r>
              <a:rPr lang="en"/>
              <a:t>This adds 552 pokemon</a:t>
            </a:r>
            <a:endParaRPr/>
          </a:p>
          <a:p>
            <a:pPr indent="-317500" lvl="1" marL="914400" rtl="0" algn="l">
              <a:spcBef>
                <a:spcPts val="0"/>
              </a:spcBef>
              <a:spcAft>
                <a:spcPts val="0"/>
              </a:spcAft>
              <a:buSzPts val="1400"/>
              <a:buAutoNum type="alphaLcPeriod"/>
            </a:pPr>
            <a:r>
              <a:rPr lang="en"/>
              <a:t>But this confuses the classifier because there are 2 of the same pokemon (have same stats) but 2 diff class labels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For each of the three datasets, we then created a numerical and categorical version: 3 x 2 =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Binning for Categorical</a:t>
            </a:r>
            <a:endParaRPr/>
          </a:p>
        </p:txBody>
      </p:sp>
      <p:sp>
        <p:nvSpPr>
          <p:cNvPr id="124" name="Google Shape;124;p23"/>
          <p:cNvSpPr txBox="1"/>
          <p:nvPr>
            <p:ph idx="1" type="body"/>
          </p:nvPr>
        </p:nvSpPr>
        <p:spPr>
          <a:xfrm>
            <a:off x="354000" y="881400"/>
            <a:ext cx="4797900" cy="338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Height, Weight, HP, Attack, Defense, Special Attack, Special Defense, Speed, Total Points, Catch Rate, Base Experience, Egg Cycle</a:t>
            </a:r>
            <a:endParaRPr/>
          </a:p>
          <a:p>
            <a:pPr indent="-342900" lvl="0" marL="457200" rtl="0" algn="l">
              <a:spcBef>
                <a:spcPts val="0"/>
              </a:spcBef>
              <a:spcAft>
                <a:spcPts val="0"/>
              </a:spcAft>
              <a:buSzPts val="1800"/>
              <a:buChar char="-"/>
            </a:pPr>
            <a:r>
              <a:rPr lang="en"/>
              <a:t>Use equal frequency for most because most were skewed</a:t>
            </a:r>
            <a:endParaRPr/>
          </a:p>
          <a:p>
            <a:pPr indent="-342900" lvl="0" marL="457200" rtl="0" algn="l">
              <a:spcBef>
                <a:spcPts val="0"/>
              </a:spcBef>
              <a:spcAft>
                <a:spcPts val="0"/>
              </a:spcAft>
              <a:buSzPts val="1800"/>
              <a:buChar char="-"/>
            </a:pPr>
            <a:r>
              <a:rPr lang="en"/>
              <a:t>Replaced outliers with upper bound</a:t>
            </a:r>
            <a:endParaRPr/>
          </a:p>
        </p:txBody>
      </p:sp>
      <p:pic>
        <p:nvPicPr>
          <p:cNvPr id="125" name="Google Shape;125;p23"/>
          <p:cNvPicPr preferRelativeResize="0"/>
          <p:nvPr/>
        </p:nvPicPr>
        <p:blipFill>
          <a:blip r:embed="rId4">
            <a:alphaModFix/>
          </a:blip>
          <a:stretch>
            <a:fillRect/>
          </a:stretch>
        </p:blipFill>
        <p:spPr>
          <a:xfrm>
            <a:off x="5372513" y="752874"/>
            <a:ext cx="3237925" cy="2088725"/>
          </a:xfrm>
          <a:prstGeom prst="rect">
            <a:avLst/>
          </a:prstGeom>
          <a:noFill/>
          <a:ln>
            <a:noFill/>
          </a:ln>
        </p:spPr>
      </p:pic>
      <p:sp>
        <p:nvSpPr>
          <p:cNvPr id="126" name="Google Shape;126;p23"/>
          <p:cNvSpPr txBox="1"/>
          <p:nvPr/>
        </p:nvSpPr>
        <p:spPr>
          <a:xfrm>
            <a:off x="5321200" y="2910363"/>
            <a:ext cx="345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Verdana"/>
                <a:ea typeface="Verdana"/>
                <a:cs typeface="Verdana"/>
                <a:sym typeface="Verdana"/>
              </a:rPr>
              <a:t>Height Frequency Before Outliers Replaced</a:t>
            </a:r>
            <a:endParaRPr sz="1100">
              <a:latin typeface="Verdana"/>
              <a:ea typeface="Verdana"/>
              <a:cs typeface="Verdana"/>
              <a:sym typeface="Verdana"/>
            </a:endParaRPr>
          </a:p>
        </p:txBody>
      </p:sp>
      <p:pic>
        <p:nvPicPr>
          <p:cNvPr id="127" name="Google Shape;127;p23"/>
          <p:cNvPicPr preferRelativeResize="0"/>
          <p:nvPr/>
        </p:nvPicPr>
        <p:blipFill rotWithShape="1">
          <a:blip r:embed="rId5">
            <a:alphaModFix/>
          </a:blip>
          <a:srcRect b="21804" l="4081" r="3368" t="19233"/>
          <a:stretch/>
        </p:blipFill>
        <p:spPr>
          <a:xfrm>
            <a:off x="5942475" y="3409250"/>
            <a:ext cx="2098025" cy="133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distribution of type 1 for the 3 datasets</a:t>
            </a:r>
            <a:endParaRPr/>
          </a:p>
        </p:txBody>
      </p:sp>
      <p:pic>
        <p:nvPicPr>
          <p:cNvPr id="133" name="Google Shape;133;p24"/>
          <p:cNvPicPr preferRelativeResize="0"/>
          <p:nvPr/>
        </p:nvPicPr>
        <p:blipFill>
          <a:blip r:embed="rId4">
            <a:alphaModFix/>
          </a:blip>
          <a:stretch>
            <a:fillRect/>
          </a:stretch>
        </p:blipFill>
        <p:spPr>
          <a:xfrm>
            <a:off x="543750" y="1039862"/>
            <a:ext cx="2716800" cy="2049614"/>
          </a:xfrm>
          <a:prstGeom prst="rect">
            <a:avLst/>
          </a:prstGeom>
          <a:noFill/>
          <a:ln>
            <a:noFill/>
          </a:ln>
        </p:spPr>
      </p:pic>
      <p:pic>
        <p:nvPicPr>
          <p:cNvPr id="134" name="Google Shape;134;p24"/>
          <p:cNvPicPr preferRelativeResize="0"/>
          <p:nvPr/>
        </p:nvPicPr>
        <p:blipFill>
          <a:blip r:embed="rId5">
            <a:alphaModFix/>
          </a:blip>
          <a:stretch>
            <a:fillRect/>
          </a:stretch>
        </p:blipFill>
        <p:spPr>
          <a:xfrm>
            <a:off x="2902539" y="2847325"/>
            <a:ext cx="2771910" cy="2049600"/>
          </a:xfrm>
          <a:prstGeom prst="rect">
            <a:avLst/>
          </a:prstGeom>
          <a:noFill/>
          <a:ln>
            <a:noFill/>
          </a:ln>
        </p:spPr>
      </p:pic>
      <p:pic>
        <p:nvPicPr>
          <p:cNvPr id="135" name="Google Shape;135;p24"/>
          <p:cNvPicPr preferRelativeResize="0"/>
          <p:nvPr/>
        </p:nvPicPr>
        <p:blipFill>
          <a:blip r:embed="rId6">
            <a:alphaModFix/>
          </a:blip>
          <a:stretch>
            <a:fillRect/>
          </a:stretch>
        </p:blipFill>
        <p:spPr>
          <a:xfrm>
            <a:off x="5674450" y="1039875"/>
            <a:ext cx="2694624" cy="2049600"/>
          </a:xfrm>
          <a:prstGeom prst="rect">
            <a:avLst/>
          </a:prstGeom>
          <a:noFill/>
          <a:ln>
            <a:noFill/>
          </a:ln>
        </p:spPr>
      </p:pic>
      <p:sp>
        <p:nvSpPr>
          <p:cNvPr id="136" name="Google Shape;136;p24"/>
          <p:cNvSpPr txBox="1"/>
          <p:nvPr/>
        </p:nvSpPr>
        <p:spPr>
          <a:xfrm>
            <a:off x="1350400" y="2977675"/>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DF1</a:t>
            </a:r>
            <a:endParaRPr b="1" sz="2200">
              <a:latin typeface="Roboto Mono"/>
              <a:ea typeface="Roboto Mono"/>
              <a:cs typeface="Roboto Mono"/>
              <a:sym typeface="Roboto Mono"/>
            </a:endParaRPr>
          </a:p>
        </p:txBody>
      </p:sp>
      <p:sp>
        <p:nvSpPr>
          <p:cNvPr id="137" name="Google Shape;137;p24"/>
          <p:cNvSpPr txBox="1"/>
          <p:nvPr/>
        </p:nvSpPr>
        <p:spPr>
          <a:xfrm>
            <a:off x="3935850" y="2387550"/>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DF2</a:t>
            </a:r>
            <a:endParaRPr b="1" sz="2200">
              <a:latin typeface="Roboto Mono"/>
              <a:ea typeface="Roboto Mono"/>
              <a:cs typeface="Roboto Mono"/>
              <a:sym typeface="Roboto Mono"/>
            </a:endParaRPr>
          </a:p>
        </p:txBody>
      </p:sp>
      <p:sp>
        <p:nvSpPr>
          <p:cNvPr id="138" name="Google Shape;138;p24"/>
          <p:cNvSpPr txBox="1"/>
          <p:nvPr/>
        </p:nvSpPr>
        <p:spPr>
          <a:xfrm>
            <a:off x="6669113" y="3033050"/>
            <a:ext cx="70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oboto Mono"/>
                <a:ea typeface="Roboto Mono"/>
                <a:cs typeface="Roboto Mono"/>
                <a:sym typeface="Roboto Mono"/>
              </a:rPr>
              <a:t>DF3</a:t>
            </a:r>
            <a:endParaRPr b="1" sz="22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000"/>
              <a:t>An</a:t>
            </a:r>
            <a:endParaRPr sz="5000"/>
          </a:p>
          <a:p>
            <a:pPr indent="0" lvl="0" marL="0" rtl="0" algn="ctr">
              <a:spcBef>
                <a:spcPts val="1200"/>
              </a:spcBef>
              <a:spcAft>
                <a:spcPts val="0"/>
              </a:spcAft>
              <a:buNone/>
            </a:pPr>
            <a:r>
              <a:rPr lang="en" sz="5000"/>
              <a:t>Honorable</a:t>
            </a:r>
            <a:endParaRPr sz="5000"/>
          </a:p>
          <a:p>
            <a:pPr indent="0" lvl="0" marL="0" rtl="0" algn="ctr">
              <a:spcBef>
                <a:spcPts val="1200"/>
              </a:spcBef>
              <a:spcAft>
                <a:spcPts val="1200"/>
              </a:spcAft>
              <a:buNone/>
            </a:pPr>
            <a:r>
              <a:rPr lang="en" sz="5000"/>
              <a:t>Mention...</a:t>
            </a:r>
            <a:endParaRPr sz="5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Eternamax Outlier</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4">
            <a:alphaModFix/>
          </a:blip>
          <a:stretch>
            <a:fillRect/>
          </a:stretch>
        </p:blipFill>
        <p:spPr>
          <a:xfrm>
            <a:off x="311700" y="1152475"/>
            <a:ext cx="3416400" cy="3416400"/>
          </a:xfrm>
          <a:prstGeom prst="rect">
            <a:avLst/>
          </a:prstGeom>
          <a:noFill/>
          <a:ln>
            <a:noFill/>
          </a:ln>
        </p:spPr>
      </p:pic>
      <p:pic>
        <p:nvPicPr>
          <p:cNvPr id="151" name="Google Shape;151;p26"/>
          <p:cNvPicPr preferRelativeResize="0"/>
          <p:nvPr/>
        </p:nvPicPr>
        <p:blipFill>
          <a:blip r:embed="rId5">
            <a:alphaModFix/>
          </a:blip>
          <a:stretch>
            <a:fillRect/>
          </a:stretch>
        </p:blipFill>
        <p:spPr>
          <a:xfrm>
            <a:off x="3792775" y="1675150"/>
            <a:ext cx="5039526" cy="237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ssumptions</a:t>
            </a:r>
            <a:endParaRPr/>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 pokemon has the </a:t>
            </a:r>
            <a:r>
              <a:rPr lang="en"/>
              <a:t>following</a:t>
            </a:r>
            <a:r>
              <a:rPr lang="en"/>
              <a:t> features:</a:t>
            </a:r>
            <a:endParaRPr/>
          </a:p>
          <a:p>
            <a:pPr indent="-317500" lvl="1" marL="914400" rtl="0" algn="l">
              <a:spcBef>
                <a:spcPts val="0"/>
              </a:spcBef>
              <a:spcAft>
                <a:spcPts val="0"/>
              </a:spcAft>
              <a:buSzPts val="1400"/>
              <a:buChar char="-"/>
            </a:pPr>
            <a:r>
              <a:rPr lang="en"/>
              <a:t>['status', 'type_1', 'height_m', 'weight_kg', 'total_points', 'hp', 'attack', 'defense', 'sp_attack', 'sp_defense', 'speed', 'catch_rate', 'base_experience', 'growth_rate', 'egg_type_1', 'egg_cycles']</a:t>
            </a:r>
            <a:endParaRPr/>
          </a:p>
          <a:p>
            <a:pPr indent="-342900" lvl="0" marL="457200" rtl="0" algn="l">
              <a:spcBef>
                <a:spcPts val="0"/>
              </a:spcBef>
              <a:spcAft>
                <a:spcPts val="0"/>
              </a:spcAft>
              <a:buSzPts val="1800"/>
              <a:buChar char="-"/>
            </a:pPr>
            <a:r>
              <a:rPr lang="en"/>
              <a:t>For dataset 1 and 2: Type 1 is the primary type of the pokemon</a:t>
            </a:r>
            <a:endParaRPr/>
          </a:p>
          <a:p>
            <a:pPr indent="-342900" lvl="0" marL="457200" rtl="0" algn="l">
              <a:spcBef>
                <a:spcPts val="0"/>
              </a:spcBef>
              <a:spcAft>
                <a:spcPts val="0"/>
              </a:spcAft>
              <a:buSzPts val="1800"/>
              <a:buChar char="-"/>
            </a:pPr>
            <a:r>
              <a:rPr lang="en"/>
              <a:t>For dataset 3: Type 1 and 2 are equally important</a:t>
            </a:r>
            <a:endParaRPr/>
          </a:p>
        </p:txBody>
      </p:sp>
      <p:sp>
        <p:nvSpPr>
          <p:cNvPr id="158" name="Google Shape;158;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164" name="Google Shape;164;p28"/>
          <p:cNvSpPr txBox="1"/>
          <p:nvPr>
            <p:ph idx="1" type="body"/>
          </p:nvPr>
        </p:nvSpPr>
        <p:spPr>
          <a:xfrm>
            <a:off x="311700" y="11438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dataset variation, we had to select the best features to use</a:t>
            </a:r>
            <a:endParaRPr/>
          </a:p>
          <a:p>
            <a:pPr indent="-342900" lvl="0" marL="457200" rtl="0" algn="l">
              <a:spcBef>
                <a:spcPts val="0"/>
              </a:spcBef>
              <a:spcAft>
                <a:spcPts val="0"/>
              </a:spcAft>
              <a:buSzPts val="1800"/>
              <a:buChar char="-"/>
            </a:pPr>
            <a:r>
              <a:rPr b="1" lang="en"/>
              <a:t>First</a:t>
            </a:r>
            <a:r>
              <a:rPr lang="en"/>
              <a:t>, we set up the parameters for cross validation and dataset.</a:t>
            </a:r>
            <a:endParaRPr/>
          </a:p>
          <a:p>
            <a:pPr indent="-317500" lvl="1" marL="914400" rtl="0" algn="l">
              <a:spcBef>
                <a:spcPts val="0"/>
              </a:spcBef>
              <a:spcAft>
                <a:spcPts val="0"/>
              </a:spcAft>
              <a:buSzPts val="1400"/>
              <a:buChar char="-"/>
            </a:pPr>
            <a:r>
              <a:rPr lang="en"/>
              <a:t>We wanted to optimize the best K for each run of selection.</a:t>
            </a:r>
            <a:endParaRPr/>
          </a:p>
          <a:p>
            <a:pPr indent="-342900" lvl="0" marL="457200" rtl="0" algn="l">
              <a:spcBef>
                <a:spcPts val="0"/>
              </a:spcBef>
              <a:spcAft>
                <a:spcPts val="0"/>
              </a:spcAft>
              <a:buSzPts val="1800"/>
              <a:buChar char="-"/>
            </a:pPr>
            <a:r>
              <a:rPr b="1" lang="en"/>
              <a:t>Next</a:t>
            </a:r>
            <a:r>
              <a:rPr lang="en"/>
              <a:t>, we ran the feature selection using our K parameter for Chi2 and mutual info, on each of the 6 datasets.</a:t>
            </a:r>
            <a:endParaRPr/>
          </a:p>
          <a:p>
            <a:pPr indent="-317500" lvl="1" marL="914400" rtl="0" algn="l">
              <a:spcBef>
                <a:spcPts val="0"/>
              </a:spcBef>
              <a:spcAft>
                <a:spcPts val="0"/>
              </a:spcAft>
              <a:buSzPts val="1400"/>
              <a:buChar char="-"/>
            </a:pPr>
            <a:r>
              <a:rPr lang="en"/>
              <a:t>We recorded multiple rounds of feature selected performance results to find the best K.</a:t>
            </a:r>
            <a:endParaRPr/>
          </a:p>
        </p:txBody>
      </p:sp>
      <p:pic>
        <p:nvPicPr>
          <p:cNvPr id="165" name="Google Shape;165;p28"/>
          <p:cNvPicPr preferRelativeResize="0"/>
          <p:nvPr/>
        </p:nvPicPr>
        <p:blipFill>
          <a:blip r:embed="rId4">
            <a:alphaModFix/>
          </a:blip>
          <a:stretch>
            <a:fillRect/>
          </a:stretch>
        </p:blipFill>
        <p:spPr>
          <a:xfrm>
            <a:off x="5063650" y="3064022"/>
            <a:ext cx="2600325" cy="19389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Accuracy Testing</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Dropping class labels (types) made our classifiers more accurate</a:t>
            </a:r>
            <a:endParaRPr/>
          </a:p>
          <a:p>
            <a:pPr indent="-317500" lvl="1" marL="914400" rtl="0" algn="l">
              <a:spcBef>
                <a:spcPts val="0"/>
              </a:spcBef>
              <a:spcAft>
                <a:spcPts val="0"/>
              </a:spcAft>
              <a:buSzPts val="1400"/>
              <a:buChar char="-"/>
            </a:pPr>
            <a:r>
              <a:rPr lang="en"/>
              <a:t>Dropping the 8 lowest classes gave us the best results without compromising our results too much</a:t>
            </a:r>
            <a:endParaRPr/>
          </a:p>
          <a:p>
            <a:pPr indent="-342900" lvl="0" marL="457200" rtl="0" algn="l">
              <a:spcBef>
                <a:spcPts val="0"/>
              </a:spcBef>
              <a:spcAft>
                <a:spcPts val="0"/>
              </a:spcAft>
              <a:buSzPts val="1800"/>
              <a:buChar char="-"/>
            </a:pPr>
            <a:r>
              <a:rPr lang="en"/>
              <a:t>Accuracy values for datasets B (categorical) were higher than A (continuous) in general</a:t>
            </a:r>
            <a:endParaRPr/>
          </a:p>
          <a:p>
            <a:pPr indent="-342900" lvl="0" marL="457200" rtl="0" algn="l">
              <a:spcBef>
                <a:spcPts val="0"/>
              </a:spcBef>
              <a:spcAft>
                <a:spcPts val="0"/>
              </a:spcAft>
              <a:buSzPts val="1800"/>
              <a:buChar char="-"/>
            </a:pPr>
            <a:r>
              <a:rPr lang="en"/>
              <a:t>K values for our feature selection worked best at around 15-25 for most datasets</a:t>
            </a:r>
            <a:endParaRPr/>
          </a:p>
          <a:p>
            <a:pPr indent="-342900" lvl="0" marL="457200" rtl="0" algn="l">
              <a:spcBef>
                <a:spcPts val="0"/>
              </a:spcBef>
              <a:spcAft>
                <a:spcPts val="0"/>
              </a:spcAft>
              <a:buSzPts val="1800"/>
              <a:buChar char="-"/>
            </a:pPr>
            <a:r>
              <a:rPr lang="en"/>
              <a:t>The top 3 classifiers after </a:t>
            </a:r>
            <a:r>
              <a:rPr lang="en"/>
              <a:t>initially</a:t>
            </a:r>
            <a:r>
              <a:rPr lang="en"/>
              <a:t> testing:</a:t>
            </a:r>
            <a:endParaRPr/>
          </a:p>
          <a:p>
            <a:pPr indent="-317500" lvl="1" marL="914400" rtl="0" algn="l">
              <a:spcBef>
                <a:spcPts val="0"/>
              </a:spcBef>
              <a:spcAft>
                <a:spcPts val="0"/>
              </a:spcAft>
              <a:buSzPts val="1400"/>
              <a:buChar char="-"/>
            </a:pPr>
            <a:r>
              <a:rPr lang="en"/>
              <a:t>BernoulliNB     - .52</a:t>
            </a:r>
            <a:endParaRPr/>
          </a:p>
          <a:p>
            <a:pPr indent="-317500" lvl="1" marL="914400" rtl="0" algn="l">
              <a:spcBef>
                <a:spcPts val="0"/>
              </a:spcBef>
              <a:spcAft>
                <a:spcPts val="0"/>
              </a:spcAft>
              <a:buSzPts val="1400"/>
              <a:buChar char="-"/>
            </a:pPr>
            <a:r>
              <a:rPr lang="en"/>
              <a:t>MultinomialNB - .51</a:t>
            </a:r>
            <a:endParaRPr/>
          </a:p>
          <a:p>
            <a:pPr indent="-317500" lvl="1" marL="914400" rtl="0" algn="l">
              <a:spcBef>
                <a:spcPts val="0"/>
              </a:spcBef>
              <a:spcAft>
                <a:spcPts val="0"/>
              </a:spcAft>
              <a:buSzPts val="1400"/>
              <a:buChar char="-"/>
            </a:pPr>
            <a:r>
              <a:rPr lang="en"/>
              <a:t>DStree Gini     - .47</a:t>
            </a:r>
            <a:endParaRPr/>
          </a:p>
        </p:txBody>
      </p:sp>
      <p:pic>
        <p:nvPicPr>
          <p:cNvPr id="172" name="Google Shape;172;p29"/>
          <p:cNvPicPr preferRelativeResize="0"/>
          <p:nvPr/>
        </p:nvPicPr>
        <p:blipFill>
          <a:blip r:embed="rId4">
            <a:alphaModFix/>
          </a:blip>
          <a:stretch>
            <a:fillRect/>
          </a:stretch>
        </p:blipFill>
        <p:spPr>
          <a:xfrm>
            <a:off x="5887950" y="3174300"/>
            <a:ext cx="2944349" cy="165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a:t>
            </a:r>
            <a:r>
              <a:rPr lang="en"/>
              <a:t> Mistakes</a:t>
            </a:r>
            <a:endParaRPr/>
          </a:p>
        </p:txBody>
      </p:sp>
      <p:sp>
        <p:nvSpPr>
          <p:cNvPr id="178" name="Google Shape;178;p30"/>
          <p:cNvSpPr txBox="1"/>
          <p:nvPr>
            <p:ph idx="1" type="body"/>
          </p:nvPr>
        </p:nvSpPr>
        <p:spPr>
          <a:xfrm>
            <a:off x="311700" y="1152475"/>
            <a:ext cx="480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Looking at strongest pokemon instead of the classifying by types</a:t>
            </a:r>
            <a:endParaRPr/>
          </a:p>
          <a:p>
            <a:pPr indent="-342900" lvl="0" marL="457200" rtl="0" algn="l">
              <a:spcBef>
                <a:spcPts val="0"/>
              </a:spcBef>
              <a:spcAft>
                <a:spcPts val="0"/>
              </a:spcAft>
              <a:buSzPts val="1800"/>
              <a:buChar char="-"/>
            </a:pPr>
            <a:r>
              <a:rPr lang="en"/>
              <a:t>Duplicating the pokemon with 2 types instead of removing them</a:t>
            </a:r>
            <a:endParaRPr/>
          </a:p>
          <a:p>
            <a:pPr indent="-317500" lvl="1" marL="914400" rtl="0" algn="l">
              <a:spcBef>
                <a:spcPts val="0"/>
              </a:spcBef>
              <a:spcAft>
                <a:spcPts val="0"/>
              </a:spcAft>
              <a:buSzPts val="1400"/>
              <a:buChar char="-"/>
            </a:pPr>
            <a:r>
              <a:rPr lang="en"/>
              <a:t>This became our dataset 3; which had the least accuracy</a:t>
            </a:r>
            <a:endParaRPr/>
          </a:p>
        </p:txBody>
      </p:sp>
      <p:pic>
        <p:nvPicPr>
          <p:cNvPr id="179" name="Google Shape;179;p30"/>
          <p:cNvPicPr preferRelativeResize="0"/>
          <p:nvPr/>
        </p:nvPicPr>
        <p:blipFill rotWithShape="1">
          <a:blip r:embed="rId4">
            <a:alphaModFix/>
          </a:blip>
          <a:srcRect b="0" l="0" r="50502" t="0"/>
          <a:stretch/>
        </p:blipFill>
        <p:spPr>
          <a:xfrm>
            <a:off x="5871050" y="1510962"/>
            <a:ext cx="2538623" cy="2699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Classifiers </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Naive Bayes </a:t>
            </a:r>
            <a:endParaRPr/>
          </a:p>
          <a:p>
            <a:pPr indent="-317500" lvl="1" marL="914400" rtl="0" algn="l">
              <a:spcBef>
                <a:spcPts val="0"/>
              </a:spcBef>
              <a:spcAft>
                <a:spcPts val="0"/>
              </a:spcAft>
              <a:buSzPts val="1400"/>
              <a:buAutoNum type="alphaLcPeriod"/>
            </a:pPr>
            <a:r>
              <a:rPr lang="en"/>
              <a:t>Gaussian</a:t>
            </a:r>
            <a:endParaRPr/>
          </a:p>
          <a:p>
            <a:pPr indent="-317500" lvl="1" marL="914400" rtl="0" algn="l">
              <a:spcBef>
                <a:spcPts val="0"/>
              </a:spcBef>
              <a:spcAft>
                <a:spcPts val="0"/>
              </a:spcAft>
              <a:buSzPts val="1400"/>
              <a:buAutoNum type="alphaLcPeriod"/>
            </a:pPr>
            <a:r>
              <a:rPr lang="en"/>
              <a:t>Bernoulli</a:t>
            </a:r>
            <a:endParaRPr/>
          </a:p>
          <a:p>
            <a:pPr indent="-317500" lvl="1" marL="914400" rtl="0" algn="l">
              <a:spcBef>
                <a:spcPts val="0"/>
              </a:spcBef>
              <a:spcAft>
                <a:spcPts val="0"/>
              </a:spcAft>
              <a:buSzPts val="1400"/>
              <a:buAutoNum type="alphaLcPeriod"/>
            </a:pPr>
            <a:r>
              <a:rPr lang="en"/>
              <a:t>Multinomial</a:t>
            </a:r>
            <a:endParaRPr/>
          </a:p>
          <a:p>
            <a:pPr indent="-342900" lvl="0" marL="457200" rtl="0" algn="l">
              <a:spcBef>
                <a:spcPts val="0"/>
              </a:spcBef>
              <a:spcAft>
                <a:spcPts val="0"/>
              </a:spcAft>
              <a:buSzPts val="1800"/>
              <a:buAutoNum type="arabicPeriod"/>
            </a:pPr>
            <a:r>
              <a:rPr lang="en"/>
              <a:t>Decision Tree </a:t>
            </a:r>
            <a:endParaRPr/>
          </a:p>
          <a:p>
            <a:pPr indent="-317500" lvl="1" marL="914400" rtl="0" algn="l">
              <a:spcBef>
                <a:spcPts val="0"/>
              </a:spcBef>
              <a:spcAft>
                <a:spcPts val="0"/>
              </a:spcAft>
              <a:buSzPts val="1400"/>
              <a:buAutoNum type="alphaLcPeriod"/>
            </a:pPr>
            <a:r>
              <a:rPr lang="en"/>
              <a:t>Entropy</a:t>
            </a:r>
            <a:endParaRPr/>
          </a:p>
          <a:p>
            <a:pPr indent="-317500" lvl="1" marL="914400" rtl="0" algn="l">
              <a:spcBef>
                <a:spcPts val="0"/>
              </a:spcBef>
              <a:spcAft>
                <a:spcPts val="0"/>
              </a:spcAft>
              <a:buSzPts val="1400"/>
              <a:buAutoNum type="alphaLcPeriod"/>
            </a:pPr>
            <a:r>
              <a:rPr lang="en"/>
              <a:t>Gini</a:t>
            </a:r>
            <a:endParaRPr/>
          </a:p>
          <a:p>
            <a:pPr indent="-342900" lvl="0" marL="457200" rtl="0" algn="l">
              <a:spcBef>
                <a:spcPts val="0"/>
              </a:spcBef>
              <a:spcAft>
                <a:spcPts val="0"/>
              </a:spcAft>
              <a:buSzPts val="1800"/>
              <a:buAutoNum type="arabicPeriod"/>
            </a:pPr>
            <a:r>
              <a:rPr lang="en"/>
              <a:t>K-Nearest Neighbors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Premise</a:t>
            </a:r>
            <a:endParaRPr/>
          </a:p>
        </p:txBody>
      </p:sp>
      <p:sp>
        <p:nvSpPr>
          <p:cNvPr id="61" name="Google Shape;61;p14"/>
          <p:cNvSpPr txBox="1"/>
          <p:nvPr>
            <p:ph idx="1" type="body"/>
          </p:nvPr>
        </p:nvSpPr>
        <p:spPr>
          <a:xfrm>
            <a:off x="311700" y="1152475"/>
            <a:ext cx="7268100" cy="37026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Char char="-"/>
            </a:pPr>
            <a:r>
              <a:rPr lang="en" sz="2300"/>
              <a:t>In this hypothetical scenario, we are a team of pokemon researchers in the </a:t>
            </a:r>
            <a:r>
              <a:rPr lang="en" sz="2300"/>
              <a:t>pokemon </a:t>
            </a:r>
            <a:r>
              <a:rPr lang="en" sz="2300"/>
              <a:t>world and we want to build a </a:t>
            </a:r>
            <a:r>
              <a:rPr lang="en" sz="2300"/>
              <a:t>classifier</a:t>
            </a:r>
            <a:r>
              <a:rPr lang="en" sz="2300"/>
              <a:t> to help identify elemental types for newly discovered pokemons.</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 sz="2300"/>
              <a:t>Why is a type </a:t>
            </a:r>
            <a:r>
              <a:rPr lang="en" sz="2300"/>
              <a:t>classifier</a:t>
            </a:r>
            <a:r>
              <a:rPr lang="en" sz="2300"/>
              <a:t> meaningful for pokemon research?</a:t>
            </a:r>
            <a:endParaRPr sz="2300"/>
          </a:p>
          <a:p>
            <a:pPr indent="-349250" lvl="1" marL="914400" rtl="0" algn="l">
              <a:spcBef>
                <a:spcPts val="0"/>
              </a:spcBef>
              <a:spcAft>
                <a:spcPts val="0"/>
              </a:spcAft>
              <a:buSzPts val="1900"/>
              <a:buChar char="-"/>
            </a:pPr>
            <a:r>
              <a:rPr lang="en" sz="1900"/>
              <a:t>Pokemon data is discovered in this world</a:t>
            </a:r>
            <a:endParaRPr sz="1900"/>
          </a:p>
          <a:p>
            <a:pPr indent="-349250" lvl="1" marL="914400" rtl="0" algn="l">
              <a:spcBef>
                <a:spcPts val="0"/>
              </a:spcBef>
              <a:spcAft>
                <a:spcPts val="0"/>
              </a:spcAft>
              <a:buSzPts val="1900"/>
              <a:buChar char="-"/>
            </a:pPr>
            <a:r>
              <a:rPr lang="en" sz="1900"/>
              <a:t>Studying types can be challenging</a:t>
            </a:r>
            <a:endParaRPr sz="1900"/>
          </a:p>
        </p:txBody>
      </p:sp>
      <p:pic>
        <p:nvPicPr>
          <p:cNvPr id="62" name="Google Shape;62;p14"/>
          <p:cNvPicPr preferRelativeResize="0"/>
          <p:nvPr/>
        </p:nvPicPr>
        <p:blipFill>
          <a:blip r:embed="rId4">
            <a:alphaModFix/>
          </a:blip>
          <a:stretch>
            <a:fillRect/>
          </a:stretch>
        </p:blipFill>
        <p:spPr>
          <a:xfrm>
            <a:off x="7041600" y="1281950"/>
            <a:ext cx="1790700" cy="3257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Naive Bayes</a:t>
            </a:r>
            <a:endParaRPr sz="4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3"/>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a:t>
            </a:r>
            <a:endParaRPr/>
          </a:p>
        </p:txBody>
      </p:sp>
      <p:sp>
        <p:nvSpPr>
          <p:cNvPr id="199" name="Google Shape;199;p33"/>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continuous data, we used dataset 1a (df1a), dataset 2a (df2a), and dataset 3a (df3a).</a:t>
            </a:r>
            <a:endParaRPr sz="1500"/>
          </a:p>
        </p:txBody>
      </p:sp>
      <p:pic>
        <p:nvPicPr>
          <p:cNvPr id="200" name="Google Shape;200;p33"/>
          <p:cNvPicPr preferRelativeResize="0"/>
          <p:nvPr/>
        </p:nvPicPr>
        <p:blipFill rotWithShape="1">
          <a:blip r:embed="rId4">
            <a:alphaModFix/>
          </a:blip>
          <a:srcRect b="0" l="0" r="0" t="0"/>
          <a:stretch/>
        </p:blipFill>
        <p:spPr>
          <a:xfrm>
            <a:off x="512100" y="2058925"/>
            <a:ext cx="2292300" cy="2292300"/>
          </a:xfrm>
          <a:prstGeom prst="rect">
            <a:avLst/>
          </a:prstGeom>
          <a:noFill/>
          <a:ln>
            <a:noFill/>
          </a:ln>
        </p:spPr>
      </p:pic>
      <p:sp>
        <p:nvSpPr>
          <p:cNvPr id="201" name="Google Shape;201;p33"/>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1a</a:t>
            </a:r>
            <a:endParaRPr sz="1300">
              <a:solidFill>
                <a:schemeClr val="dk1"/>
              </a:solidFill>
              <a:latin typeface="Verdana"/>
              <a:ea typeface="Verdana"/>
              <a:cs typeface="Verdana"/>
              <a:sym typeface="Verdana"/>
            </a:endParaRPr>
          </a:p>
        </p:txBody>
      </p:sp>
      <p:sp>
        <p:nvSpPr>
          <p:cNvPr id="202" name="Google Shape;202;p33"/>
          <p:cNvSpPr txBox="1"/>
          <p:nvPr/>
        </p:nvSpPr>
        <p:spPr>
          <a:xfrm>
            <a:off x="318285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30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0.34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0.38 (+/- 0.11)</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0.33 (+/- 0.10)</a:t>
            </a:r>
            <a:endParaRPr sz="800">
              <a:solidFill>
                <a:schemeClr val="dk2"/>
              </a:solidFill>
              <a:latin typeface="Verdana"/>
              <a:ea typeface="Verdana"/>
              <a:cs typeface="Verdana"/>
              <a:sym typeface="Verdana"/>
            </a:endParaRPr>
          </a:p>
        </p:txBody>
      </p:sp>
      <p:sp>
        <p:nvSpPr>
          <p:cNvPr id="203" name="Google Shape;203;p33"/>
          <p:cNvSpPr txBox="1"/>
          <p:nvPr/>
        </p:nvSpPr>
        <p:spPr>
          <a:xfrm>
            <a:off x="2691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0.37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0.42 (+/- 0.15)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0.35 (+/- 0.13)</a:t>
            </a:r>
            <a:endParaRPr sz="800">
              <a:solidFill>
                <a:schemeClr val="dk2"/>
              </a:solidFill>
              <a:latin typeface="Verdana"/>
              <a:ea typeface="Verdana"/>
              <a:cs typeface="Verdana"/>
              <a:sym typeface="Verdana"/>
            </a:endParaRPr>
          </a:p>
        </p:txBody>
      </p:sp>
      <p:sp>
        <p:nvSpPr>
          <p:cNvPr id="204" name="Google Shape;204;p33"/>
          <p:cNvSpPr txBox="1"/>
          <p:nvPr/>
        </p:nvSpPr>
        <p:spPr>
          <a:xfrm>
            <a:off x="60966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22</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0.29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0.33 (+/- 0.07)</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0.29 (+/- 0.13)</a:t>
            </a:r>
            <a:endParaRPr sz="800">
              <a:solidFill>
                <a:schemeClr val="dk2"/>
              </a:solidFill>
              <a:latin typeface="Verdana"/>
              <a:ea typeface="Verdana"/>
              <a:cs typeface="Verdana"/>
              <a:sym typeface="Verdana"/>
            </a:endParaRPr>
          </a:p>
        </p:txBody>
      </p:sp>
      <p:pic>
        <p:nvPicPr>
          <p:cNvPr id="205" name="Google Shape;205;p33"/>
          <p:cNvPicPr preferRelativeResize="0"/>
          <p:nvPr/>
        </p:nvPicPr>
        <p:blipFill rotWithShape="1">
          <a:blip r:embed="rId5">
            <a:alphaModFix/>
          </a:blip>
          <a:srcRect b="0" l="0" r="0" t="0"/>
          <a:stretch/>
        </p:blipFill>
        <p:spPr>
          <a:xfrm>
            <a:off x="3418325" y="2068350"/>
            <a:ext cx="2273475" cy="2273475"/>
          </a:xfrm>
          <a:prstGeom prst="rect">
            <a:avLst/>
          </a:prstGeom>
          <a:noFill/>
          <a:ln>
            <a:noFill/>
          </a:ln>
        </p:spPr>
      </p:pic>
      <p:sp>
        <p:nvSpPr>
          <p:cNvPr id="206" name="Google Shape;206;p33"/>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2a</a:t>
            </a:r>
            <a:endParaRPr sz="1300">
              <a:solidFill>
                <a:schemeClr val="dk1"/>
              </a:solidFill>
              <a:latin typeface="Verdana"/>
              <a:ea typeface="Verdana"/>
              <a:cs typeface="Verdana"/>
              <a:sym typeface="Verdana"/>
            </a:endParaRPr>
          </a:p>
        </p:txBody>
      </p:sp>
      <p:pic>
        <p:nvPicPr>
          <p:cNvPr id="207" name="Google Shape;207;p33"/>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08" name="Google Shape;208;p33"/>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3a</a:t>
            </a:r>
            <a:endParaRPr sz="1300">
              <a:solidFill>
                <a:schemeClr val="dk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Bernoulli</a:t>
            </a:r>
            <a:endParaRPr/>
          </a:p>
        </p:txBody>
      </p:sp>
      <p:sp>
        <p:nvSpPr>
          <p:cNvPr id="217" name="Google Shape;217;p34"/>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categorical data (binary format), we used dataset 1b (df1b), dataset 2b (df2b), and dataset 3b (df3b).</a:t>
            </a:r>
            <a:endParaRPr sz="1500"/>
          </a:p>
        </p:txBody>
      </p:sp>
      <p:pic>
        <p:nvPicPr>
          <p:cNvPr id="218" name="Google Shape;218;p34"/>
          <p:cNvPicPr preferRelativeResize="0"/>
          <p:nvPr/>
        </p:nvPicPr>
        <p:blipFill rotWithShape="1">
          <a:blip r:embed="rId4">
            <a:alphaModFix/>
          </a:blip>
          <a:srcRect b="0" l="0" r="0" t="0"/>
          <a:stretch/>
        </p:blipFill>
        <p:spPr>
          <a:xfrm>
            <a:off x="512100" y="2058925"/>
            <a:ext cx="2292300" cy="2292300"/>
          </a:xfrm>
          <a:prstGeom prst="rect">
            <a:avLst/>
          </a:prstGeom>
          <a:noFill/>
          <a:ln>
            <a:noFill/>
          </a:ln>
        </p:spPr>
      </p:pic>
      <p:sp>
        <p:nvSpPr>
          <p:cNvPr id="219" name="Google Shape;219;p34"/>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00FF00"/>
                </a:highlight>
                <a:latin typeface="Verdana"/>
                <a:ea typeface="Verdana"/>
                <a:cs typeface="Verdana"/>
                <a:sym typeface="Verdana"/>
              </a:rPr>
              <a:t>Dataset 1b</a:t>
            </a:r>
            <a:endParaRPr sz="1300">
              <a:solidFill>
                <a:schemeClr val="dk1"/>
              </a:solidFill>
              <a:highlight>
                <a:srgbClr val="00FF00"/>
              </a:highlight>
              <a:latin typeface="Verdana"/>
              <a:ea typeface="Verdana"/>
              <a:cs typeface="Verdana"/>
              <a:sym typeface="Verdana"/>
            </a:endParaRPr>
          </a:p>
        </p:txBody>
      </p:sp>
      <p:sp>
        <p:nvSpPr>
          <p:cNvPr id="220" name="Google Shape;220;p34"/>
          <p:cNvSpPr txBox="1"/>
          <p:nvPr/>
        </p:nvSpPr>
        <p:spPr>
          <a:xfrm>
            <a:off x="318285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No Feature Selection -- Accuracy: 0.35 (+/- 0.16)</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0.50 (+/- 0.19)</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Mutual Info              -- Accuracy: 0.45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sp>
        <p:nvSpPr>
          <p:cNvPr id="221" name="Google Shape;221;p34"/>
          <p:cNvSpPr txBox="1"/>
          <p:nvPr/>
        </p:nvSpPr>
        <p:spPr>
          <a:xfrm>
            <a:off x="26910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No Feature Selection -- Accuracy: 0.44 (+/- 0.18)</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0.52 (+/- 0.15)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Mutual Info              -- Accuracy: 0.45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sp>
        <p:nvSpPr>
          <p:cNvPr id="222" name="Google Shape;222;p34"/>
          <p:cNvSpPr txBox="1"/>
          <p:nvPr/>
        </p:nvSpPr>
        <p:spPr>
          <a:xfrm>
            <a:off x="6096600" y="4418900"/>
            <a:ext cx="277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0.44 (+/- 0.14)</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0.41 (+/- 0.10)</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p:txBody>
      </p:sp>
      <p:pic>
        <p:nvPicPr>
          <p:cNvPr id="223" name="Google Shape;223;p34"/>
          <p:cNvPicPr preferRelativeResize="0"/>
          <p:nvPr/>
        </p:nvPicPr>
        <p:blipFill rotWithShape="1">
          <a:blip r:embed="rId5">
            <a:alphaModFix/>
          </a:blip>
          <a:srcRect b="0" l="0" r="0" t="0"/>
          <a:stretch/>
        </p:blipFill>
        <p:spPr>
          <a:xfrm>
            <a:off x="3418325" y="2068350"/>
            <a:ext cx="2273475" cy="2273475"/>
          </a:xfrm>
          <a:prstGeom prst="rect">
            <a:avLst/>
          </a:prstGeom>
          <a:noFill/>
          <a:ln>
            <a:noFill/>
          </a:ln>
        </p:spPr>
      </p:pic>
      <p:sp>
        <p:nvSpPr>
          <p:cNvPr id="224" name="Google Shape;224;p34"/>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2b</a:t>
            </a:r>
            <a:endParaRPr sz="1300">
              <a:solidFill>
                <a:schemeClr val="dk1"/>
              </a:solidFill>
              <a:latin typeface="Verdana"/>
              <a:ea typeface="Verdana"/>
              <a:cs typeface="Verdana"/>
              <a:sym typeface="Verdana"/>
            </a:endParaRPr>
          </a:p>
        </p:txBody>
      </p:sp>
      <p:pic>
        <p:nvPicPr>
          <p:cNvPr id="225" name="Google Shape;225;p34"/>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26" name="Google Shape;226;p34"/>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3b</a:t>
            </a:r>
            <a:endParaRPr sz="1300">
              <a:solidFill>
                <a:schemeClr val="dk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5"/>
          <p:cNvSpPr/>
          <p:nvPr/>
        </p:nvSpPr>
        <p:spPr>
          <a:xfrm>
            <a:off x="6305700" y="2020075"/>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33750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478200" y="2020063"/>
            <a:ext cx="2360100" cy="233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a:t>
            </a:r>
            <a:endParaRPr/>
          </a:p>
        </p:txBody>
      </p:sp>
      <p:sp>
        <p:nvSpPr>
          <p:cNvPr id="235" name="Google Shape;235;p35"/>
          <p:cNvSpPr txBox="1"/>
          <p:nvPr>
            <p:ph idx="1" type="body"/>
          </p:nvPr>
        </p:nvSpPr>
        <p:spPr>
          <a:xfrm>
            <a:off x="387900" y="1084050"/>
            <a:ext cx="8368200" cy="7191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Since this type of classifier is best for categorical data (frequency format), we used dataset 1b (df1b), dataset 2b (df2b), and dataset 3b (df3b).</a:t>
            </a:r>
            <a:endParaRPr sz="1500"/>
          </a:p>
        </p:txBody>
      </p:sp>
      <p:pic>
        <p:nvPicPr>
          <p:cNvPr id="236" name="Google Shape;236;p35"/>
          <p:cNvPicPr preferRelativeResize="0"/>
          <p:nvPr/>
        </p:nvPicPr>
        <p:blipFill>
          <a:blip r:embed="rId4">
            <a:alphaModFix/>
          </a:blip>
          <a:stretch>
            <a:fillRect/>
          </a:stretch>
        </p:blipFill>
        <p:spPr>
          <a:xfrm>
            <a:off x="512100" y="2058925"/>
            <a:ext cx="2292300" cy="2292300"/>
          </a:xfrm>
          <a:prstGeom prst="rect">
            <a:avLst/>
          </a:prstGeom>
          <a:noFill/>
          <a:ln>
            <a:noFill/>
          </a:ln>
        </p:spPr>
      </p:pic>
      <p:sp>
        <p:nvSpPr>
          <p:cNvPr id="237" name="Google Shape;237;p35"/>
          <p:cNvSpPr txBox="1"/>
          <p:nvPr/>
        </p:nvSpPr>
        <p:spPr>
          <a:xfrm>
            <a:off x="10828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00FF00"/>
                </a:highlight>
                <a:latin typeface="Verdana"/>
                <a:ea typeface="Verdana"/>
                <a:cs typeface="Verdana"/>
                <a:sym typeface="Verdana"/>
              </a:rPr>
              <a:t>Dataset 1b</a:t>
            </a:r>
            <a:endParaRPr sz="1300">
              <a:solidFill>
                <a:schemeClr val="dk1"/>
              </a:solidFill>
              <a:highlight>
                <a:srgbClr val="00FF00"/>
              </a:highlight>
              <a:latin typeface="Verdana"/>
              <a:ea typeface="Verdana"/>
              <a:cs typeface="Verdana"/>
              <a:sym typeface="Verdana"/>
            </a:endParaRPr>
          </a:p>
        </p:txBody>
      </p:sp>
      <p:sp>
        <p:nvSpPr>
          <p:cNvPr id="238" name="Google Shape;238;p35"/>
          <p:cNvSpPr txBox="1"/>
          <p:nvPr/>
        </p:nvSpPr>
        <p:spPr>
          <a:xfrm>
            <a:off x="318285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(+/- 0.18)</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0.49 (+/- 0.19)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0.45 (+/- 0.15)</a:t>
            </a:r>
            <a:endParaRPr sz="800">
              <a:solidFill>
                <a:schemeClr val="dk2"/>
              </a:solidFill>
              <a:latin typeface="Verdana"/>
              <a:ea typeface="Verdana"/>
              <a:cs typeface="Verdana"/>
              <a:sym typeface="Verdana"/>
            </a:endParaRPr>
          </a:p>
        </p:txBody>
      </p:sp>
      <p:sp>
        <p:nvSpPr>
          <p:cNvPr id="239" name="Google Shape;239;p35"/>
          <p:cNvSpPr txBox="1"/>
          <p:nvPr/>
        </p:nvSpPr>
        <p:spPr>
          <a:xfrm>
            <a:off x="2691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0.44 (+/- 0.21)</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0.51 (+/- 0.15)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0.49 (+/- 0.16)</a:t>
            </a:r>
            <a:endParaRPr sz="800">
              <a:solidFill>
                <a:schemeClr val="dk2"/>
              </a:solidFill>
              <a:latin typeface="Verdana"/>
              <a:ea typeface="Verdana"/>
              <a:cs typeface="Verdana"/>
              <a:sym typeface="Verdana"/>
            </a:endParaRPr>
          </a:p>
        </p:txBody>
      </p:sp>
      <p:sp>
        <p:nvSpPr>
          <p:cNvPr id="240" name="Google Shape;240;p35"/>
          <p:cNvSpPr txBox="1"/>
          <p:nvPr/>
        </p:nvSpPr>
        <p:spPr>
          <a:xfrm>
            <a:off x="6096600" y="4418900"/>
            <a:ext cx="277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No Feature Selection -- Accuracy: 0.33 (+/- 0.18)</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0.44 (+/- 0.19)</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Mutual Info              -- Accuracy: 0.40 (+/- 0.19)</a:t>
            </a:r>
            <a:endParaRPr sz="800">
              <a:solidFill>
                <a:schemeClr val="dk2"/>
              </a:solidFill>
              <a:latin typeface="Verdana"/>
              <a:ea typeface="Verdana"/>
              <a:cs typeface="Verdana"/>
              <a:sym typeface="Verdana"/>
            </a:endParaRPr>
          </a:p>
        </p:txBody>
      </p:sp>
      <p:pic>
        <p:nvPicPr>
          <p:cNvPr id="241" name="Google Shape;241;p35"/>
          <p:cNvPicPr preferRelativeResize="0"/>
          <p:nvPr/>
        </p:nvPicPr>
        <p:blipFill>
          <a:blip r:embed="rId5">
            <a:alphaModFix/>
          </a:blip>
          <a:stretch>
            <a:fillRect/>
          </a:stretch>
        </p:blipFill>
        <p:spPr>
          <a:xfrm>
            <a:off x="3418325" y="2068350"/>
            <a:ext cx="2273475" cy="2273475"/>
          </a:xfrm>
          <a:prstGeom prst="rect">
            <a:avLst/>
          </a:prstGeom>
          <a:noFill/>
          <a:ln>
            <a:noFill/>
          </a:ln>
        </p:spPr>
      </p:pic>
      <p:sp>
        <p:nvSpPr>
          <p:cNvPr id="242" name="Google Shape;242;p35"/>
          <p:cNvSpPr txBox="1"/>
          <p:nvPr/>
        </p:nvSpPr>
        <p:spPr>
          <a:xfrm>
            <a:off x="3979650" y="1691000"/>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2b</a:t>
            </a:r>
            <a:endParaRPr sz="1300">
              <a:solidFill>
                <a:schemeClr val="dk1"/>
              </a:solidFill>
              <a:latin typeface="Verdana"/>
              <a:ea typeface="Verdana"/>
              <a:cs typeface="Verdana"/>
              <a:sym typeface="Verdana"/>
            </a:endParaRPr>
          </a:p>
        </p:txBody>
      </p:sp>
      <p:pic>
        <p:nvPicPr>
          <p:cNvPr id="243" name="Google Shape;243;p35"/>
          <p:cNvPicPr preferRelativeResize="0"/>
          <p:nvPr/>
        </p:nvPicPr>
        <p:blipFill rotWithShape="1">
          <a:blip r:embed="rId6">
            <a:alphaModFix/>
          </a:blip>
          <a:srcRect b="0" l="0" r="0" t="0"/>
          <a:stretch/>
        </p:blipFill>
        <p:spPr>
          <a:xfrm>
            <a:off x="6349013" y="2049000"/>
            <a:ext cx="2273475" cy="2273475"/>
          </a:xfrm>
          <a:prstGeom prst="rect">
            <a:avLst/>
          </a:prstGeom>
          <a:noFill/>
          <a:ln>
            <a:noFill/>
          </a:ln>
        </p:spPr>
      </p:pic>
      <p:sp>
        <p:nvSpPr>
          <p:cNvPr id="244" name="Google Shape;244;p35"/>
          <p:cNvSpPr txBox="1"/>
          <p:nvPr/>
        </p:nvSpPr>
        <p:spPr>
          <a:xfrm>
            <a:off x="6910350" y="1690988"/>
            <a:ext cx="115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Dataset 3b</a:t>
            </a:r>
            <a:endParaRPr sz="1300">
              <a:solidFill>
                <a:schemeClr val="dk1"/>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6"/>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Decision Tree</a:t>
            </a:r>
            <a:endParaRPr sz="4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Gini Results</a:t>
            </a:r>
            <a:endParaRPr/>
          </a:p>
        </p:txBody>
      </p:sp>
      <p:sp>
        <p:nvSpPr>
          <p:cNvPr id="255" name="Google Shape;255;p37"/>
          <p:cNvSpPr txBox="1"/>
          <p:nvPr>
            <p:ph idx="1" type="body"/>
          </p:nvPr>
        </p:nvSpPr>
        <p:spPr>
          <a:xfrm>
            <a:off x="311700" y="912200"/>
            <a:ext cx="8520600" cy="291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1b					         2b						3b</a:t>
            </a:r>
            <a:endParaRPr/>
          </a:p>
        </p:txBody>
      </p:sp>
      <p:pic>
        <p:nvPicPr>
          <p:cNvPr id="256" name="Google Shape;256;p37"/>
          <p:cNvPicPr preferRelativeResize="0"/>
          <p:nvPr/>
        </p:nvPicPr>
        <p:blipFill>
          <a:blip r:embed="rId4">
            <a:alphaModFix/>
          </a:blip>
          <a:stretch>
            <a:fillRect/>
          </a:stretch>
        </p:blipFill>
        <p:spPr>
          <a:xfrm>
            <a:off x="183600" y="1356506"/>
            <a:ext cx="3000000" cy="2733881"/>
          </a:xfrm>
          <a:prstGeom prst="rect">
            <a:avLst/>
          </a:prstGeom>
          <a:noFill/>
          <a:ln>
            <a:noFill/>
          </a:ln>
        </p:spPr>
      </p:pic>
      <p:pic>
        <p:nvPicPr>
          <p:cNvPr id="257" name="Google Shape;257;p37"/>
          <p:cNvPicPr preferRelativeResize="0"/>
          <p:nvPr/>
        </p:nvPicPr>
        <p:blipFill>
          <a:blip r:embed="rId5">
            <a:alphaModFix/>
          </a:blip>
          <a:stretch>
            <a:fillRect/>
          </a:stretch>
        </p:blipFill>
        <p:spPr>
          <a:xfrm>
            <a:off x="3270612" y="1390738"/>
            <a:ext cx="2799901" cy="2665437"/>
          </a:xfrm>
          <a:prstGeom prst="rect">
            <a:avLst/>
          </a:prstGeom>
          <a:noFill/>
          <a:ln>
            <a:noFill/>
          </a:ln>
        </p:spPr>
      </p:pic>
      <p:pic>
        <p:nvPicPr>
          <p:cNvPr id="258" name="Google Shape;258;p37"/>
          <p:cNvPicPr preferRelativeResize="0"/>
          <p:nvPr/>
        </p:nvPicPr>
        <p:blipFill>
          <a:blip r:embed="rId6">
            <a:alphaModFix/>
          </a:blip>
          <a:stretch>
            <a:fillRect/>
          </a:stretch>
        </p:blipFill>
        <p:spPr>
          <a:xfrm>
            <a:off x="6070525" y="1390759"/>
            <a:ext cx="2999999" cy="2744691"/>
          </a:xfrm>
          <a:prstGeom prst="rect">
            <a:avLst/>
          </a:prstGeom>
          <a:noFill/>
          <a:ln>
            <a:noFill/>
          </a:ln>
        </p:spPr>
      </p:pic>
      <p:sp>
        <p:nvSpPr>
          <p:cNvPr id="259" name="Google Shape;259;p37"/>
          <p:cNvSpPr txBox="1"/>
          <p:nvPr/>
        </p:nvSpPr>
        <p:spPr>
          <a:xfrm>
            <a:off x="383700" y="4429175"/>
            <a:ext cx="2799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800">
                <a:solidFill>
                  <a:schemeClr val="dk2"/>
                </a:solidFill>
                <a:latin typeface="Verdana"/>
                <a:ea typeface="Verdana"/>
                <a:cs typeface="Verdana"/>
                <a:sym typeface="Verdana"/>
              </a:rPr>
              <a:t>Chi Square               -- Accuracy: 0.47 (+/- 0.15)</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800">
              <a:solidFill>
                <a:schemeClr val="dk2"/>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a:latin typeface="Roboto Mono"/>
              <a:ea typeface="Roboto Mono"/>
              <a:cs typeface="Roboto Mono"/>
              <a:sym typeface="Roboto Mono"/>
            </a:endParaRPr>
          </a:p>
        </p:txBody>
      </p:sp>
      <p:sp>
        <p:nvSpPr>
          <p:cNvPr id="260" name="Google Shape;260;p37"/>
          <p:cNvSpPr txBox="1"/>
          <p:nvPr/>
        </p:nvSpPr>
        <p:spPr>
          <a:xfrm>
            <a:off x="3351775" y="4429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0.45 (+/- 0.15)</a:t>
            </a:r>
            <a:endParaRPr/>
          </a:p>
        </p:txBody>
      </p:sp>
      <p:sp>
        <p:nvSpPr>
          <p:cNvPr id="261" name="Google Shape;261;p37"/>
          <p:cNvSpPr txBox="1"/>
          <p:nvPr/>
        </p:nvSpPr>
        <p:spPr>
          <a:xfrm>
            <a:off x="6203425" y="4429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K = 15</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lang="en" sz="800">
                <a:solidFill>
                  <a:schemeClr val="dk2"/>
                </a:solidFill>
                <a:latin typeface="Verdana"/>
                <a:ea typeface="Verdana"/>
                <a:cs typeface="Verdana"/>
                <a:sym typeface="Verdana"/>
              </a:rPr>
              <a:t>Chi Square               -- Accuracy: 0.19 (+/- 0.15)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70"/>
              <a:t>Gini Tree built with cross validation</a:t>
            </a:r>
            <a:endParaRPr sz="3270"/>
          </a:p>
        </p:txBody>
      </p:sp>
      <p:sp>
        <p:nvSpPr>
          <p:cNvPr id="267" name="Google Shape;26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38"/>
          <p:cNvPicPr preferRelativeResize="0"/>
          <p:nvPr/>
        </p:nvPicPr>
        <p:blipFill>
          <a:blip r:embed="rId4">
            <a:alphaModFix/>
          </a:blip>
          <a:stretch>
            <a:fillRect/>
          </a:stretch>
        </p:blipFill>
        <p:spPr>
          <a:xfrm>
            <a:off x="-441500" y="3059522"/>
            <a:ext cx="6977679" cy="1509350"/>
          </a:xfrm>
          <a:prstGeom prst="rect">
            <a:avLst/>
          </a:prstGeom>
          <a:noFill/>
          <a:ln>
            <a:noFill/>
          </a:ln>
        </p:spPr>
      </p:pic>
      <p:pic>
        <p:nvPicPr>
          <p:cNvPr id="269" name="Google Shape;269;p38"/>
          <p:cNvPicPr preferRelativeResize="0"/>
          <p:nvPr/>
        </p:nvPicPr>
        <p:blipFill>
          <a:blip r:embed="rId5">
            <a:alphaModFix/>
          </a:blip>
          <a:stretch>
            <a:fillRect/>
          </a:stretch>
        </p:blipFill>
        <p:spPr>
          <a:xfrm>
            <a:off x="3534834" y="1321250"/>
            <a:ext cx="6267964" cy="1804500"/>
          </a:xfrm>
          <a:prstGeom prst="rect">
            <a:avLst/>
          </a:prstGeom>
          <a:noFill/>
          <a:ln>
            <a:noFill/>
          </a:ln>
        </p:spPr>
      </p:pic>
      <p:pic>
        <p:nvPicPr>
          <p:cNvPr id="270" name="Google Shape;270;p38"/>
          <p:cNvPicPr preferRelativeResize="0"/>
          <p:nvPr/>
        </p:nvPicPr>
        <p:blipFill>
          <a:blip r:embed="rId6">
            <a:alphaModFix/>
          </a:blip>
          <a:stretch>
            <a:fillRect/>
          </a:stretch>
        </p:blipFill>
        <p:spPr>
          <a:xfrm>
            <a:off x="8013275" y="932300"/>
            <a:ext cx="1281800" cy="388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Entropy Tree</a:t>
            </a:r>
            <a:endParaRPr/>
          </a:p>
        </p:txBody>
      </p:sp>
      <p:sp>
        <p:nvSpPr>
          <p:cNvPr id="276" name="Google Shape;27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39"/>
          <p:cNvPicPr preferRelativeResize="0"/>
          <p:nvPr/>
        </p:nvPicPr>
        <p:blipFill>
          <a:blip r:embed="rId4">
            <a:alphaModFix/>
          </a:blip>
          <a:stretch>
            <a:fillRect/>
          </a:stretch>
        </p:blipFill>
        <p:spPr>
          <a:xfrm>
            <a:off x="5550450" y="1822700"/>
            <a:ext cx="2856675" cy="572700"/>
          </a:xfrm>
          <a:prstGeom prst="rect">
            <a:avLst/>
          </a:prstGeom>
          <a:noFill/>
          <a:ln>
            <a:noFill/>
          </a:ln>
        </p:spPr>
      </p:pic>
      <p:pic>
        <p:nvPicPr>
          <p:cNvPr id="278" name="Google Shape;278;p39"/>
          <p:cNvPicPr preferRelativeResize="0"/>
          <p:nvPr/>
        </p:nvPicPr>
        <p:blipFill>
          <a:blip r:embed="rId5">
            <a:alphaModFix/>
          </a:blip>
          <a:stretch>
            <a:fillRect/>
          </a:stretch>
        </p:blipFill>
        <p:spPr>
          <a:xfrm>
            <a:off x="0" y="2395401"/>
            <a:ext cx="9144003" cy="16385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K Nearest Neighbors</a:t>
            </a:r>
            <a:endParaRPr sz="4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289" name="Google Shape;289;p41"/>
          <p:cNvSpPr txBox="1"/>
          <p:nvPr>
            <p:ph idx="1" type="body"/>
          </p:nvPr>
        </p:nvSpPr>
        <p:spPr>
          <a:xfrm>
            <a:off x="311700" y="1144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df1a					     df2a						df3a</a:t>
            </a:r>
            <a:endParaRPr/>
          </a:p>
        </p:txBody>
      </p:sp>
      <p:pic>
        <p:nvPicPr>
          <p:cNvPr id="290" name="Google Shape;290;p41"/>
          <p:cNvPicPr preferRelativeResize="0"/>
          <p:nvPr/>
        </p:nvPicPr>
        <p:blipFill>
          <a:blip r:embed="rId4">
            <a:alphaModFix/>
          </a:blip>
          <a:stretch>
            <a:fillRect/>
          </a:stretch>
        </p:blipFill>
        <p:spPr>
          <a:xfrm>
            <a:off x="228773" y="1603375"/>
            <a:ext cx="2842650" cy="2022800"/>
          </a:xfrm>
          <a:prstGeom prst="rect">
            <a:avLst/>
          </a:prstGeom>
          <a:noFill/>
          <a:ln>
            <a:noFill/>
          </a:ln>
        </p:spPr>
      </p:pic>
      <p:pic>
        <p:nvPicPr>
          <p:cNvPr id="291" name="Google Shape;291;p41"/>
          <p:cNvPicPr preferRelativeResize="0"/>
          <p:nvPr/>
        </p:nvPicPr>
        <p:blipFill>
          <a:blip r:embed="rId5">
            <a:alphaModFix/>
          </a:blip>
          <a:stretch>
            <a:fillRect/>
          </a:stretch>
        </p:blipFill>
        <p:spPr>
          <a:xfrm>
            <a:off x="3121525" y="1624165"/>
            <a:ext cx="2900950" cy="2069873"/>
          </a:xfrm>
          <a:prstGeom prst="rect">
            <a:avLst/>
          </a:prstGeom>
          <a:noFill/>
          <a:ln>
            <a:noFill/>
          </a:ln>
        </p:spPr>
      </p:pic>
      <p:pic>
        <p:nvPicPr>
          <p:cNvPr id="292" name="Google Shape;292;p41"/>
          <p:cNvPicPr preferRelativeResize="0"/>
          <p:nvPr/>
        </p:nvPicPr>
        <p:blipFill>
          <a:blip r:embed="rId6">
            <a:alphaModFix/>
          </a:blip>
          <a:stretch>
            <a:fillRect/>
          </a:stretch>
        </p:blipFill>
        <p:spPr>
          <a:xfrm>
            <a:off x="5931350" y="1624175"/>
            <a:ext cx="2900950" cy="2069847"/>
          </a:xfrm>
          <a:prstGeom prst="rect">
            <a:avLst/>
          </a:prstGeom>
          <a:noFill/>
          <a:ln>
            <a:noFill/>
          </a:ln>
        </p:spPr>
      </p:pic>
      <p:sp>
        <p:nvSpPr>
          <p:cNvPr id="293" name="Google Shape;293;p41"/>
          <p:cNvSpPr txBox="1"/>
          <p:nvPr/>
        </p:nvSpPr>
        <p:spPr>
          <a:xfrm>
            <a:off x="655300"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0.3831417624521073</a:t>
            </a:r>
            <a:endParaRPr>
              <a:latin typeface="Roboto Mono"/>
              <a:ea typeface="Roboto Mono"/>
              <a:cs typeface="Roboto Mono"/>
              <a:sym typeface="Roboto Mono"/>
            </a:endParaRPr>
          </a:p>
        </p:txBody>
      </p:sp>
      <p:sp>
        <p:nvSpPr>
          <p:cNvPr id="294" name="Google Shape;294;p41"/>
          <p:cNvSpPr txBox="1"/>
          <p:nvPr/>
        </p:nvSpPr>
        <p:spPr>
          <a:xfrm>
            <a:off x="3664075"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0.43902439024390244</a:t>
            </a:r>
            <a:endParaRPr>
              <a:latin typeface="Roboto Mono"/>
              <a:ea typeface="Roboto Mono"/>
              <a:cs typeface="Roboto Mono"/>
              <a:sym typeface="Roboto Mono"/>
            </a:endParaRPr>
          </a:p>
        </p:txBody>
      </p:sp>
      <p:sp>
        <p:nvSpPr>
          <p:cNvPr id="295" name="Google Shape;295;p41"/>
          <p:cNvSpPr txBox="1"/>
          <p:nvPr/>
        </p:nvSpPr>
        <p:spPr>
          <a:xfrm>
            <a:off x="6387025" y="3768225"/>
            <a:ext cx="198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Accuracy:  0.2581453634085213</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types?</a:t>
            </a:r>
            <a:endParaRPr/>
          </a:p>
        </p:txBody>
      </p:sp>
      <p:pic>
        <p:nvPicPr>
          <p:cNvPr id="68" name="Google Shape;68;p15"/>
          <p:cNvPicPr preferRelativeResize="0"/>
          <p:nvPr/>
        </p:nvPicPr>
        <p:blipFill>
          <a:blip r:embed="rId4">
            <a:alphaModFix/>
          </a:blip>
          <a:stretch>
            <a:fillRect/>
          </a:stretch>
        </p:blipFill>
        <p:spPr>
          <a:xfrm>
            <a:off x="627800" y="1551975"/>
            <a:ext cx="2381250" cy="2381250"/>
          </a:xfrm>
          <a:prstGeom prst="rect">
            <a:avLst/>
          </a:prstGeom>
          <a:noFill/>
          <a:ln>
            <a:noFill/>
          </a:ln>
        </p:spPr>
      </p:pic>
      <p:pic>
        <p:nvPicPr>
          <p:cNvPr id="69" name="Google Shape;69;p15"/>
          <p:cNvPicPr preferRelativeResize="0"/>
          <p:nvPr/>
        </p:nvPicPr>
        <p:blipFill>
          <a:blip r:embed="rId5">
            <a:alphaModFix/>
          </a:blip>
          <a:stretch>
            <a:fillRect/>
          </a:stretch>
        </p:blipFill>
        <p:spPr>
          <a:xfrm>
            <a:off x="3381375" y="1551975"/>
            <a:ext cx="2381250" cy="2381250"/>
          </a:xfrm>
          <a:prstGeom prst="rect">
            <a:avLst/>
          </a:prstGeom>
          <a:noFill/>
          <a:ln>
            <a:noFill/>
          </a:ln>
        </p:spPr>
      </p:pic>
      <p:pic>
        <p:nvPicPr>
          <p:cNvPr id="70" name="Google Shape;70;p15"/>
          <p:cNvPicPr preferRelativeResize="0"/>
          <p:nvPr/>
        </p:nvPicPr>
        <p:blipFill>
          <a:blip r:embed="rId6">
            <a:alphaModFix/>
          </a:blip>
          <a:stretch>
            <a:fillRect/>
          </a:stretch>
        </p:blipFill>
        <p:spPr>
          <a:xfrm>
            <a:off x="6281300" y="1551975"/>
            <a:ext cx="2381250" cy="2381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Ensemble</a:t>
            </a:r>
            <a:endParaRPr sz="4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Ensemble</a:t>
            </a:r>
            <a:endParaRPr/>
          </a:p>
        </p:txBody>
      </p:sp>
      <p:sp>
        <p:nvSpPr>
          <p:cNvPr id="306" name="Google Shape;30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bagging and random forest classifiers did not significantly increase the accuracy of our best models.</a:t>
            </a:r>
            <a:endParaRPr/>
          </a:p>
          <a:p>
            <a:pPr indent="-317500" lvl="1" marL="914400" rtl="0" algn="l">
              <a:spcBef>
                <a:spcPts val="0"/>
              </a:spcBef>
              <a:spcAft>
                <a:spcPts val="0"/>
              </a:spcAft>
              <a:buSzPts val="1400"/>
              <a:buChar char="-"/>
            </a:pPr>
            <a:r>
              <a:rPr lang="en"/>
              <a:t>Ran multiple rounds of ensembling, testing different sample/feature parameter sizes.</a:t>
            </a:r>
            <a:endParaRPr/>
          </a:p>
          <a:p>
            <a:pPr indent="-317500" lvl="1" marL="914400" rtl="0" algn="l">
              <a:spcBef>
                <a:spcPts val="0"/>
              </a:spcBef>
              <a:spcAft>
                <a:spcPts val="0"/>
              </a:spcAft>
              <a:buSzPts val="1400"/>
              <a:buChar char="-"/>
            </a:pPr>
            <a:r>
              <a:rPr lang="en"/>
              <a:t>Bernoulli NB and Multinomial NB saw a 0.01 increase in accuracy.</a:t>
            </a:r>
            <a:endParaRPr/>
          </a:p>
          <a:p>
            <a:pPr indent="-317500" lvl="2" marL="1371600" rtl="0" algn="l">
              <a:spcBef>
                <a:spcPts val="0"/>
              </a:spcBef>
              <a:spcAft>
                <a:spcPts val="0"/>
              </a:spcAft>
              <a:buSzPts val="1400"/>
              <a:buChar char="-"/>
            </a:pPr>
            <a:r>
              <a:rPr lang="en"/>
              <a:t>Both scored 0.52</a:t>
            </a:r>
            <a:endParaRPr/>
          </a:p>
          <a:p>
            <a:pPr indent="-317500" lvl="1" marL="914400" rtl="0" algn="l">
              <a:spcBef>
                <a:spcPts val="0"/>
              </a:spcBef>
              <a:spcAft>
                <a:spcPts val="0"/>
              </a:spcAft>
              <a:buSzPts val="1400"/>
              <a:buChar char="-"/>
            </a:pPr>
            <a:r>
              <a:rPr lang="en"/>
              <a:t>Decision Tree Gini saw a 0.04 increase in accuracy.</a:t>
            </a:r>
            <a:endParaRPr/>
          </a:p>
          <a:p>
            <a:pPr indent="-317500" lvl="2" marL="1371600" rtl="0" algn="l">
              <a:spcBef>
                <a:spcPts val="0"/>
              </a:spcBef>
              <a:spcAft>
                <a:spcPts val="0"/>
              </a:spcAft>
              <a:buSzPts val="1400"/>
              <a:buChar char="-"/>
            </a:pPr>
            <a:r>
              <a:rPr lang="en"/>
              <a:t>Gini scored 0.51</a:t>
            </a:r>
            <a:endParaRPr/>
          </a:p>
        </p:txBody>
      </p:sp>
      <p:pic>
        <p:nvPicPr>
          <p:cNvPr id="307" name="Google Shape;307;p43"/>
          <p:cNvPicPr preferRelativeResize="0"/>
          <p:nvPr/>
        </p:nvPicPr>
        <p:blipFill>
          <a:blip r:embed="rId4">
            <a:alphaModFix/>
          </a:blip>
          <a:stretch>
            <a:fillRect/>
          </a:stretch>
        </p:blipFill>
        <p:spPr>
          <a:xfrm>
            <a:off x="3995350" y="3093025"/>
            <a:ext cx="4373551" cy="1749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imitations of Our System</a:t>
            </a:r>
            <a:endParaRPr/>
          </a:p>
        </p:txBody>
      </p:sp>
      <p:sp>
        <p:nvSpPr>
          <p:cNvPr id="313" name="Google Shape;31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There are 2 columns of class labels</a:t>
            </a:r>
            <a:endParaRPr/>
          </a:p>
          <a:p>
            <a:pPr indent="-317500" lvl="1" marL="914400" rtl="0" algn="l">
              <a:spcBef>
                <a:spcPts val="0"/>
              </a:spcBef>
              <a:spcAft>
                <a:spcPts val="0"/>
              </a:spcAft>
              <a:buSzPts val="1400"/>
              <a:buChar char="-"/>
            </a:pPr>
            <a:r>
              <a:rPr lang="en"/>
              <a:t>Taking out one takes away from Pokemon’s true types</a:t>
            </a:r>
            <a:endParaRPr/>
          </a:p>
          <a:p>
            <a:pPr indent="-317500" lvl="1" marL="914400" rtl="0" algn="l">
              <a:spcBef>
                <a:spcPts val="0"/>
              </a:spcBef>
              <a:spcAft>
                <a:spcPts val="0"/>
              </a:spcAft>
              <a:buSzPts val="1400"/>
              <a:buChar char="-"/>
            </a:pPr>
            <a:r>
              <a:rPr lang="en"/>
              <a:t>But keeping both confuses the classifier</a:t>
            </a:r>
            <a:endParaRPr/>
          </a:p>
          <a:p>
            <a:pPr indent="-342900" lvl="0" marL="457200" rtl="0" algn="l">
              <a:spcBef>
                <a:spcPts val="0"/>
              </a:spcBef>
              <a:spcAft>
                <a:spcPts val="0"/>
              </a:spcAft>
              <a:buSzPts val="1800"/>
              <a:buChar char="-"/>
            </a:pPr>
            <a:r>
              <a:rPr lang="en"/>
              <a:t>There are 18 different class labels</a:t>
            </a:r>
            <a:endParaRPr/>
          </a:p>
          <a:p>
            <a:pPr indent="-317500" lvl="1" marL="914400" rtl="0" algn="l">
              <a:spcBef>
                <a:spcPts val="0"/>
              </a:spcBef>
              <a:spcAft>
                <a:spcPts val="0"/>
              </a:spcAft>
              <a:buSzPts val="1400"/>
              <a:buChar char="-"/>
            </a:pPr>
            <a:r>
              <a:rPr lang="en"/>
              <a:t>18 different types of Pokemon</a:t>
            </a:r>
            <a:endParaRPr/>
          </a:p>
          <a:p>
            <a:pPr indent="-317500" lvl="1" marL="914400" rtl="0" algn="l">
              <a:spcBef>
                <a:spcPts val="0"/>
              </a:spcBef>
              <a:spcAft>
                <a:spcPts val="0"/>
              </a:spcAft>
              <a:buSzPts val="1400"/>
              <a:buChar char="-"/>
            </a:pPr>
            <a:r>
              <a:rPr lang="en"/>
              <a:t>Too many for a classifier to handle</a:t>
            </a:r>
            <a:endParaRPr/>
          </a:p>
          <a:p>
            <a:pPr indent="-317500" lvl="1" marL="914400" rtl="0" algn="l">
              <a:spcBef>
                <a:spcPts val="0"/>
              </a:spcBef>
              <a:spcAft>
                <a:spcPts val="0"/>
              </a:spcAft>
              <a:buSzPts val="1400"/>
              <a:buChar char="-"/>
            </a:pPr>
            <a:r>
              <a:rPr lang="en"/>
              <a:t>Classifier can usually handle max of 10, so we did </a:t>
            </a:r>
            <a:r>
              <a:rPr lang="en"/>
              <a:t>feature</a:t>
            </a:r>
            <a:r>
              <a:rPr lang="en"/>
              <a:t> selection</a:t>
            </a:r>
            <a:endParaRPr/>
          </a:p>
          <a:p>
            <a:pPr indent="-342900" lvl="0" marL="457200" rtl="0" algn="l">
              <a:spcBef>
                <a:spcPts val="0"/>
              </a:spcBef>
              <a:spcAft>
                <a:spcPts val="0"/>
              </a:spcAft>
              <a:buSzPts val="1800"/>
              <a:buChar char="-"/>
            </a:pPr>
            <a:r>
              <a:rPr lang="en"/>
              <a:t>For KNN: doesn’t work well with large datasets</a:t>
            </a:r>
            <a:endParaRPr/>
          </a:p>
          <a:p>
            <a:pPr indent="-342900" lvl="0" marL="457200" rtl="0" algn="l">
              <a:spcBef>
                <a:spcPts val="0"/>
              </a:spcBef>
              <a:spcAft>
                <a:spcPts val="0"/>
              </a:spcAft>
              <a:buSzPts val="1800"/>
              <a:buChar char="-"/>
            </a:pPr>
            <a:r>
              <a:rPr lang="en"/>
              <a:t>Accuracy for classifiers were altogether low</a:t>
            </a:r>
            <a:endParaRPr/>
          </a:p>
          <a:p>
            <a:pPr indent="-317500" lvl="1" marL="914400" rtl="0" algn="l">
              <a:spcBef>
                <a:spcPts val="0"/>
              </a:spcBef>
              <a:spcAft>
                <a:spcPts val="0"/>
              </a:spcAft>
              <a:buSzPts val="1400"/>
              <a:buChar char="-"/>
            </a:pPr>
            <a:r>
              <a:rPr lang="en"/>
              <a:t>There was another project which concluded that pokemon stats were not effective for determining types. </a:t>
            </a:r>
            <a:endParaRPr/>
          </a:p>
          <a:p>
            <a:pPr indent="0" lvl="0" marL="45720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350275"/>
            <a:ext cx="8520600" cy="80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findings: our available data cannot accurately classify types</a:t>
            </a:r>
            <a:endParaRPr/>
          </a:p>
        </p:txBody>
      </p:sp>
      <p:sp>
        <p:nvSpPr>
          <p:cNvPr id="319" name="Google Shape;319;p45"/>
          <p:cNvSpPr txBox="1"/>
          <p:nvPr>
            <p:ph idx="1" type="body"/>
          </p:nvPr>
        </p:nvSpPr>
        <p:spPr>
          <a:xfrm>
            <a:off x="311700" y="12299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performance scores of our models were simply too low. The highest we ever got was 0.52</a:t>
            </a:r>
            <a:endParaRPr/>
          </a:p>
          <a:p>
            <a:pPr indent="-342900" lvl="0" marL="457200" rtl="0" algn="l">
              <a:spcBef>
                <a:spcPts val="0"/>
              </a:spcBef>
              <a:spcAft>
                <a:spcPts val="0"/>
              </a:spcAft>
              <a:buSzPts val="1800"/>
              <a:buChar char="-"/>
            </a:pPr>
            <a:r>
              <a:rPr lang="en"/>
              <a:t>Why could this be the case?</a:t>
            </a:r>
            <a:endParaRPr/>
          </a:p>
          <a:p>
            <a:pPr indent="-317500" lvl="1" marL="914400" rtl="0" algn="l">
              <a:spcBef>
                <a:spcPts val="0"/>
              </a:spcBef>
              <a:spcAft>
                <a:spcPts val="0"/>
              </a:spcAft>
              <a:buSzPts val="1400"/>
              <a:buChar char="-"/>
            </a:pPr>
            <a:r>
              <a:rPr lang="en"/>
              <a:t>We are missing vital information such as appearance, color, etc.</a:t>
            </a:r>
            <a:endParaRPr/>
          </a:p>
          <a:p>
            <a:pPr indent="-317500" lvl="1" marL="914400" rtl="0" algn="l">
              <a:spcBef>
                <a:spcPts val="0"/>
              </a:spcBef>
              <a:spcAft>
                <a:spcPts val="0"/>
              </a:spcAft>
              <a:buSzPts val="1400"/>
              <a:buChar char="-"/>
            </a:pPr>
            <a:r>
              <a:rPr lang="en"/>
              <a:t>Pokemon stats could vary wildly depending on the evolution state or the </a:t>
            </a:r>
            <a:r>
              <a:rPr lang="en"/>
              <a:t>different</a:t>
            </a:r>
            <a:r>
              <a:rPr lang="en"/>
              <a:t> forms that they have (Mega Evolution, Gigantamax, etc) </a:t>
            </a:r>
            <a:endParaRPr/>
          </a:p>
          <a:p>
            <a:pPr indent="-317500" lvl="1" marL="914400" rtl="0" algn="l">
              <a:spcBef>
                <a:spcPts val="0"/>
              </a:spcBef>
              <a:spcAft>
                <a:spcPts val="0"/>
              </a:spcAft>
              <a:buSzPts val="1400"/>
              <a:buChar char="-"/>
            </a:pPr>
            <a:r>
              <a:rPr lang="en"/>
              <a:t>Limited </a:t>
            </a:r>
            <a:r>
              <a:rPr lang="en"/>
              <a:t>data points</a:t>
            </a:r>
            <a:r>
              <a:rPr lang="en"/>
              <a:t> as a result of removing a lot for dataset 1 and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350275"/>
            <a:ext cx="8520600" cy="80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findings: Egg type data is favored by the feature selection methods.</a:t>
            </a:r>
            <a:endParaRPr/>
          </a:p>
        </p:txBody>
      </p:sp>
      <p:pic>
        <p:nvPicPr>
          <p:cNvPr id="325" name="Google Shape;325;p46"/>
          <p:cNvPicPr preferRelativeResize="0"/>
          <p:nvPr/>
        </p:nvPicPr>
        <p:blipFill>
          <a:blip r:embed="rId4">
            <a:alphaModFix/>
          </a:blip>
          <a:stretch>
            <a:fillRect/>
          </a:stretch>
        </p:blipFill>
        <p:spPr>
          <a:xfrm>
            <a:off x="423305" y="1304875"/>
            <a:ext cx="3894475" cy="3472025"/>
          </a:xfrm>
          <a:prstGeom prst="rect">
            <a:avLst/>
          </a:prstGeom>
          <a:noFill/>
          <a:ln>
            <a:noFill/>
          </a:ln>
        </p:spPr>
      </p:pic>
      <p:sp>
        <p:nvSpPr>
          <p:cNvPr id="326" name="Google Shape;326;p46"/>
          <p:cNvSpPr txBox="1"/>
          <p:nvPr/>
        </p:nvSpPr>
        <p:spPr>
          <a:xfrm>
            <a:off x="4412400" y="1393400"/>
            <a:ext cx="4360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Egg type was the most </a:t>
            </a:r>
            <a:r>
              <a:rPr lang="en">
                <a:latin typeface="Roboto Mono"/>
                <a:ea typeface="Roboto Mono"/>
                <a:cs typeface="Roboto Mono"/>
                <a:sym typeface="Roboto Mono"/>
              </a:rPr>
              <a:t>occurring selected</a:t>
            </a:r>
            <a:r>
              <a:rPr lang="en">
                <a:latin typeface="Roboto Mono"/>
                <a:ea typeface="Roboto Mono"/>
                <a:cs typeface="Roboto Mono"/>
                <a:sym typeface="Roboto Mono"/>
              </a:rPr>
              <a:t> feature,</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Battle stats were not prominently featured despite the fact they made up the majority of the features.</a:t>
            </a:r>
            <a:endParaRPr>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35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upgrades to the classification model.</a:t>
            </a:r>
            <a:endParaRPr/>
          </a:p>
        </p:txBody>
      </p:sp>
      <p:sp>
        <p:nvSpPr>
          <p:cNvPr id="332" name="Google Shape;33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can train image classifiers on pokemon photos.</a:t>
            </a:r>
            <a:endParaRPr/>
          </a:p>
          <a:p>
            <a:pPr indent="-317500" lvl="1" marL="914400" rtl="0" algn="l">
              <a:spcBef>
                <a:spcPts val="0"/>
              </a:spcBef>
              <a:spcAft>
                <a:spcPts val="0"/>
              </a:spcAft>
              <a:buSzPts val="1400"/>
              <a:buChar char="-"/>
            </a:pPr>
            <a:r>
              <a:rPr lang="en"/>
              <a:t>It is possible that </a:t>
            </a:r>
            <a:r>
              <a:rPr lang="en"/>
              <a:t>similar</a:t>
            </a:r>
            <a:r>
              <a:rPr lang="en"/>
              <a:t> types of pokemon tend to have </a:t>
            </a:r>
            <a:r>
              <a:rPr lang="en"/>
              <a:t>similar</a:t>
            </a:r>
            <a:r>
              <a:rPr lang="en"/>
              <a:t> physical features. For example, many electric type pokemons are yellow.</a:t>
            </a:r>
            <a:endParaRPr/>
          </a:p>
        </p:txBody>
      </p:sp>
      <p:pic>
        <p:nvPicPr>
          <p:cNvPr id="333" name="Google Shape;333;p47"/>
          <p:cNvPicPr preferRelativeResize="0"/>
          <p:nvPr/>
        </p:nvPicPr>
        <p:blipFill>
          <a:blip r:embed="rId4">
            <a:alphaModFix/>
          </a:blip>
          <a:stretch>
            <a:fillRect/>
          </a:stretch>
        </p:blipFill>
        <p:spPr>
          <a:xfrm>
            <a:off x="2417321" y="2108725"/>
            <a:ext cx="4309376" cy="30347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txBox="1"/>
          <p:nvPr>
            <p:ph type="title"/>
          </p:nvPr>
        </p:nvSpPr>
        <p:spPr>
          <a:xfrm>
            <a:off x="64590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t>Thank You!</a:t>
            </a:r>
            <a:endParaRPr sz="4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to studying Pokemon types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Typically the most accurate way to figure out a pokemon’s type is by studying their type weaknesses to different attack moves. For example, grass type pokemons are weak to fire type moves.</a:t>
            </a:r>
            <a:endParaRPr/>
          </a:p>
          <a:p>
            <a:pPr indent="-317500" lvl="1" marL="914400" rtl="0" algn="l">
              <a:spcBef>
                <a:spcPts val="0"/>
              </a:spcBef>
              <a:spcAft>
                <a:spcPts val="0"/>
              </a:spcAft>
              <a:buSzPts val="1400"/>
              <a:buChar char="-"/>
            </a:pPr>
            <a:r>
              <a:rPr lang="en"/>
              <a:t>Ethical concerns</a:t>
            </a:r>
            <a:endParaRPr/>
          </a:p>
          <a:p>
            <a:pPr indent="-317500" lvl="1" marL="914400" rtl="0" algn="l">
              <a:spcBef>
                <a:spcPts val="0"/>
              </a:spcBef>
              <a:spcAft>
                <a:spcPts val="0"/>
              </a:spcAft>
              <a:buSzPts val="1400"/>
              <a:buChar char="-"/>
            </a:pPr>
            <a:r>
              <a:rPr lang="en"/>
              <a:t>Complaints from advocacy groups</a:t>
            </a:r>
            <a:endParaRPr/>
          </a:p>
        </p:txBody>
      </p:sp>
      <p:pic>
        <p:nvPicPr>
          <p:cNvPr id="77" name="Google Shape;77;p16"/>
          <p:cNvPicPr preferRelativeResize="0"/>
          <p:nvPr/>
        </p:nvPicPr>
        <p:blipFill>
          <a:blip r:embed="rId4">
            <a:alphaModFix/>
          </a:blip>
          <a:stretch>
            <a:fillRect/>
          </a:stretch>
        </p:blipFill>
        <p:spPr>
          <a:xfrm>
            <a:off x="701375" y="2813350"/>
            <a:ext cx="3619500" cy="2038350"/>
          </a:xfrm>
          <a:prstGeom prst="rect">
            <a:avLst/>
          </a:prstGeom>
          <a:noFill/>
          <a:ln>
            <a:noFill/>
          </a:ln>
        </p:spPr>
      </p:pic>
      <p:pic>
        <p:nvPicPr>
          <p:cNvPr id="78" name="Google Shape;78;p16"/>
          <p:cNvPicPr preferRelativeResize="0"/>
          <p:nvPr/>
        </p:nvPicPr>
        <p:blipFill>
          <a:blip r:embed="rId5">
            <a:alphaModFix/>
          </a:blip>
          <a:stretch>
            <a:fillRect/>
          </a:stretch>
        </p:blipFill>
        <p:spPr>
          <a:xfrm>
            <a:off x="4571994" y="2803825"/>
            <a:ext cx="3883343" cy="20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supervised learning with element types as the class labels to train a </a:t>
            </a:r>
            <a:r>
              <a:rPr lang="en"/>
              <a:t>classifier</a:t>
            </a:r>
            <a:r>
              <a:rPr lang="en"/>
              <a:t> to predict the type of a test pokemon.</a:t>
            </a:r>
            <a:endParaRPr/>
          </a:p>
          <a:p>
            <a:pPr indent="-342900" lvl="0" marL="457200" rtl="0" algn="l">
              <a:spcBef>
                <a:spcPts val="0"/>
              </a:spcBef>
              <a:spcAft>
                <a:spcPts val="0"/>
              </a:spcAft>
              <a:buSzPts val="1800"/>
              <a:buChar char="-"/>
            </a:pPr>
            <a:r>
              <a:rPr lang="en"/>
              <a:t>Using a classifier approach could speed up the process of learning a pokemon’s type by predicting what it could be to narrow the amount of thing researchers need to look into.</a:t>
            </a:r>
            <a:endParaRPr/>
          </a:p>
          <a:p>
            <a:pPr indent="-342900" lvl="0" marL="457200" rtl="0" algn="l">
              <a:spcBef>
                <a:spcPts val="0"/>
              </a:spcBef>
              <a:spcAft>
                <a:spcPts val="0"/>
              </a:spcAft>
              <a:buSzPts val="1800"/>
              <a:buChar char="-"/>
            </a:pPr>
            <a:r>
              <a:rPr lang="en"/>
              <a:t>It could also protect the pokemons being studied by providing an alternative approach to unethical research methods.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our dataset</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1045 pokemons in total</a:t>
            </a:r>
            <a:endParaRPr/>
          </a:p>
          <a:p>
            <a:pPr indent="-342900" lvl="0" marL="457200" rtl="0" algn="l">
              <a:spcBef>
                <a:spcPts val="0"/>
              </a:spcBef>
              <a:spcAft>
                <a:spcPts val="0"/>
              </a:spcAft>
              <a:buSzPts val="1800"/>
              <a:buChar char="-"/>
            </a:pPr>
            <a:r>
              <a:rPr lang="en"/>
              <a:t>Some features of a pokemon</a:t>
            </a:r>
            <a:endParaRPr/>
          </a:p>
          <a:p>
            <a:pPr indent="-317500" lvl="1" marL="914400" rtl="0" algn="l">
              <a:spcBef>
                <a:spcPts val="0"/>
              </a:spcBef>
              <a:spcAft>
                <a:spcPts val="0"/>
              </a:spcAft>
              <a:buSzPts val="1400"/>
              <a:buChar char="-"/>
            </a:pPr>
            <a:r>
              <a:rPr lang="en"/>
              <a:t>Battle stats: Atk, Def, HP, Spd, etc</a:t>
            </a:r>
            <a:endParaRPr/>
          </a:p>
          <a:p>
            <a:pPr indent="-317500" lvl="1" marL="914400" rtl="0" algn="l">
              <a:spcBef>
                <a:spcPts val="0"/>
              </a:spcBef>
              <a:spcAft>
                <a:spcPts val="0"/>
              </a:spcAft>
              <a:buSzPts val="1400"/>
              <a:buChar char="-"/>
            </a:pPr>
            <a:r>
              <a:rPr lang="en"/>
              <a:t>Egg groups</a:t>
            </a:r>
            <a:endParaRPr/>
          </a:p>
          <a:p>
            <a:pPr indent="-317500" lvl="1" marL="914400" rtl="0" algn="l">
              <a:spcBef>
                <a:spcPts val="0"/>
              </a:spcBef>
              <a:spcAft>
                <a:spcPts val="0"/>
              </a:spcAft>
              <a:buSzPts val="1400"/>
              <a:buChar char="-"/>
            </a:pPr>
            <a:r>
              <a:rPr lang="en"/>
              <a:t>Types (some can have two elemental types)</a:t>
            </a:r>
            <a:endParaRPr/>
          </a:p>
          <a:p>
            <a:pPr indent="-317500" lvl="1" marL="914400" rtl="0" algn="l">
              <a:spcBef>
                <a:spcPts val="0"/>
              </a:spcBef>
              <a:spcAft>
                <a:spcPts val="0"/>
              </a:spcAft>
              <a:buSzPts val="1400"/>
              <a:buChar char="-"/>
            </a:pPr>
            <a:r>
              <a:rPr lang="en"/>
              <a:t>Height , Weight</a:t>
            </a:r>
            <a:endParaRPr/>
          </a:p>
          <a:p>
            <a:pPr indent="-317500" lvl="1" marL="914400" rtl="0" algn="l">
              <a:spcBef>
                <a:spcPts val="0"/>
              </a:spcBef>
              <a:spcAft>
                <a:spcPts val="0"/>
              </a:spcAft>
              <a:buSzPts val="1400"/>
              <a:buChar char="-"/>
            </a:pPr>
            <a:r>
              <a:rPr lang="en"/>
              <a:t>Legendary Status</a:t>
            </a:r>
            <a:endParaRPr/>
          </a:p>
          <a:p>
            <a:pPr indent="-317500" lvl="1" marL="914400" rtl="0" algn="l">
              <a:spcBef>
                <a:spcPts val="0"/>
              </a:spcBef>
              <a:spcAft>
                <a:spcPts val="0"/>
              </a:spcAft>
              <a:buSzPts val="1400"/>
              <a:buChar char="-"/>
            </a:pPr>
            <a:r>
              <a:rPr lang="en"/>
              <a:t>Species</a:t>
            </a:r>
            <a:endParaRPr/>
          </a:p>
          <a:p>
            <a:pPr indent="-317500" lvl="1" marL="914400" rtl="0" algn="l">
              <a:spcBef>
                <a:spcPts val="0"/>
              </a:spcBef>
              <a:spcAft>
                <a:spcPts val="0"/>
              </a:spcAft>
              <a:buSzPts val="1400"/>
              <a:buChar char="-"/>
            </a:pPr>
            <a:r>
              <a:rPr lang="en"/>
              <a:t>Abilities</a:t>
            </a:r>
            <a:endParaRPr/>
          </a:p>
          <a:p>
            <a:pPr indent="-317500" lvl="1" marL="914400" rtl="0" algn="l">
              <a:spcBef>
                <a:spcPts val="0"/>
              </a:spcBef>
              <a:spcAft>
                <a:spcPts val="0"/>
              </a:spcAft>
              <a:buSzPts val="1400"/>
              <a:buChar char="-"/>
            </a:pPr>
            <a:r>
              <a:rPr lang="en"/>
              <a:t>Catch Rate</a:t>
            </a:r>
            <a:endParaRPr/>
          </a:p>
          <a:p>
            <a:pPr indent="-317500" lvl="1" marL="914400" rtl="0" algn="l">
              <a:spcBef>
                <a:spcPts val="0"/>
              </a:spcBef>
              <a:spcAft>
                <a:spcPts val="0"/>
              </a:spcAft>
              <a:buSzPts val="1400"/>
              <a:buChar char="-"/>
            </a:pPr>
            <a:r>
              <a:rPr lang="en"/>
              <a:t>Growth Rate</a:t>
            </a:r>
            <a:endParaRPr/>
          </a:p>
          <a:p>
            <a:pPr indent="-317500" lvl="1" marL="914400" rtl="0" algn="l">
              <a:spcBef>
                <a:spcPts val="0"/>
              </a:spcBef>
              <a:spcAft>
                <a:spcPts val="0"/>
              </a:spcAft>
              <a:buSzPts val="1400"/>
              <a:buChar char="-"/>
            </a:pPr>
            <a:r>
              <a:rPr lang="en"/>
              <a:t>Friendship</a:t>
            </a:r>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4">
            <a:alphaModFix/>
          </a:blip>
          <a:stretch>
            <a:fillRect/>
          </a:stretch>
        </p:blipFill>
        <p:spPr>
          <a:xfrm>
            <a:off x="6566900" y="1257250"/>
            <a:ext cx="1968925" cy="1909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97" name="Google Shape;97;p19"/>
          <p:cNvSpPr txBox="1"/>
          <p:nvPr>
            <p:ph idx="1" type="body"/>
          </p:nvPr>
        </p:nvSpPr>
        <p:spPr>
          <a:xfrm>
            <a:off x="311700" y="1152475"/>
            <a:ext cx="8520600" cy="369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order to best use our classifiers, we took out columns we knew for sure to be unrelated to the type: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8th generation pokemons had missing column data. We decided to fill it in the csv, manually with the correct values from online sources as there weren’t too many missing values.</a:t>
            </a:r>
            <a:endParaRPr/>
          </a:p>
        </p:txBody>
      </p:sp>
      <p:pic>
        <p:nvPicPr>
          <p:cNvPr id="98" name="Google Shape;98;p19"/>
          <p:cNvPicPr preferRelativeResize="0"/>
          <p:nvPr/>
        </p:nvPicPr>
        <p:blipFill>
          <a:blip r:embed="rId4">
            <a:alphaModFix/>
          </a:blip>
          <a:stretch>
            <a:fillRect/>
          </a:stretch>
        </p:blipFill>
        <p:spPr>
          <a:xfrm>
            <a:off x="311700" y="2083675"/>
            <a:ext cx="8520600" cy="9501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Class distribution for type 1 and type 2</a:t>
            </a:r>
            <a:endParaRPr/>
          </a:p>
        </p:txBody>
      </p:sp>
      <p:pic>
        <p:nvPicPr>
          <p:cNvPr id="104" name="Google Shape;104;p20"/>
          <p:cNvPicPr preferRelativeResize="0"/>
          <p:nvPr/>
        </p:nvPicPr>
        <p:blipFill>
          <a:blip r:embed="rId4">
            <a:alphaModFix/>
          </a:blip>
          <a:stretch>
            <a:fillRect/>
          </a:stretch>
        </p:blipFill>
        <p:spPr>
          <a:xfrm>
            <a:off x="311700" y="1120600"/>
            <a:ext cx="4276725" cy="3324225"/>
          </a:xfrm>
          <a:prstGeom prst="rect">
            <a:avLst/>
          </a:prstGeom>
          <a:noFill/>
          <a:ln>
            <a:noFill/>
          </a:ln>
        </p:spPr>
      </p:pic>
      <p:pic>
        <p:nvPicPr>
          <p:cNvPr id="105" name="Google Shape;105;p20"/>
          <p:cNvPicPr preferRelativeResize="0"/>
          <p:nvPr/>
        </p:nvPicPr>
        <p:blipFill>
          <a:blip r:embed="rId5">
            <a:alphaModFix/>
          </a:blip>
          <a:stretch>
            <a:fillRect/>
          </a:stretch>
        </p:blipFill>
        <p:spPr>
          <a:xfrm>
            <a:off x="4588425" y="1147063"/>
            <a:ext cx="4250776" cy="32712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Dealing with Two Target Columns</a:t>
            </a:r>
            <a:endParaRPr/>
          </a:p>
        </p:txBody>
      </p:sp>
      <p:sp>
        <p:nvSpPr>
          <p:cNvPr id="111" name="Google Shape;111;p21"/>
          <p:cNvSpPr txBox="1"/>
          <p:nvPr>
            <p:ph idx="1" type="body"/>
          </p:nvPr>
        </p:nvSpPr>
        <p:spPr>
          <a:xfrm>
            <a:off x="311700" y="1152475"/>
            <a:ext cx="5681700" cy="370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Problem</a:t>
            </a:r>
            <a:r>
              <a:rPr lang="en"/>
              <a:t>: 2 columns of class labels, meaning that 1 pokemon could have 2 different types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Solution</a:t>
            </a:r>
            <a:r>
              <a:rPr lang="en"/>
              <a:t>: train models on </a:t>
            </a:r>
            <a:r>
              <a:rPr lang="en" u="sng"/>
              <a:t>3 </a:t>
            </a:r>
            <a:r>
              <a:rPr lang="en" u="sng"/>
              <a:t>different</a:t>
            </a:r>
            <a:r>
              <a:rPr lang="en" u="sng"/>
              <a:t> datasets</a:t>
            </a:r>
            <a:r>
              <a:rPr lang="en"/>
              <a:t> to see which performance is better</a:t>
            </a:r>
            <a:endParaRPr/>
          </a:p>
          <a:p>
            <a:pPr indent="0" lvl="0" marL="0" rtl="0" algn="l">
              <a:spcBef>
                <a:spcPts val="1200"/>
              </a:spcBef>
              <a:spcAft>
                <a:spcPts val="1200"/>
              </a:spcAft>
              <a:buNone/>
            </a:pPr>
            <a:r>
              <a:t/>
            </a:r>
            <a:endParaRPr/>
          </a:p>
        </p:txBody>
      </p:sp>
      <p:pic>
        <p:nvPicPr>
          <p:cNvPr id="112" name="Google Shape;112;p21"/>
          <p:cNvPicPr preferRelativeResize="0"/>
          <p:nvPr/>
        </p:nvPicPr>
        <p:blipFill>
          <a:blip r:embed="rId4">
            <a:alphaModFix/>
          </a:blip>
          <a:stretch>
            <a:fillRect/>
          </a:stretch>
        </p:blipFill>
        <p:spPr>
          <a:xfrm>
            <a:off x="5993250" y="1556587"/>
            <a:ext cx="2700050" cy="2030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